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5"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722376" y="2688336"/>
            <a:ext cx="7772400" cy="3108960"/>
          </a:xfrm>
        </p:spPr>
        <p:txBody>
          <a:bodyPr anchor="t" anchorCtr="0">
            <a:noAutofit/>
          </a:bodyPr>
          <a:lstStyle>
            <a:lvl1pPr algn="ctr">
              <a:defRPr lang="en-US" sz="6200" b="1" cap="none" spc="0" dirty="0" smtClean="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722376" y="1133856"/>
            <a:ext cx="77724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8037697A-2C48-4819-A5BC-75F43C75A164}" type="datetimeFigureOut">
              <a:rPr lang="en-US" smtClean="0"/>
              <a:pPr/>
              <a:t>2/7/2012</a:t>
            </a:fld>
            <a:endParaRPr lang="en-US" dirty="0" smtClean="0"/>
          </a:p>
        </p:txBody>
      </p:sp>
      <p:sp>
        <p:nvSpPr>
          <p:cNvPr id="9" name="Rectangle 14"/>
          <p:cNvSpPr>
            <a:spLocks noGrp="1"/>
          </p:cNvSpPr>
          <p:nvPr>
            <p:ph type="sldNum" sz="quarter" idx="11"/>
          </p:nvPr>
        </p:nvSpPr>
        <p:spPr/>
        <p:txBody>
          <a:bodyPr/>
          <a:lstStyle>
            <a:lvl1pPr>
              <a:defRPr lang="en-US" smtClean="0"/>
            </a:lvl1pPr>
          </a:lstStyle>
          <a:p>
            <a:pPr algn="r"/>
            <a:fld id="{47E06F9A-4543-41A4-9BCA-BFDDC4CB11EA}" type="slidenum">
              <a:rPr lang="en-US" smtClean="0"/>
              <a:pPr algn="r"/>
              <a:t>‹#›</a:t>
            </a:fld>
            <a:endParaRPr lang="en-US" dirty="0" smtClean="0"/>
          </a:p>
        </p:txBody>
      </p:sp>
      <p:sp>
        <p:nvSpPr>
          <p:cNvPr id="25" name="Rectangle 27"/>
          <p:cNvSpPr>
            <a:spLocks noGrp="1"/>
          </p:cNvSpPr>
          <p:nvPr>
            <p:ph type="ftr" sz="quarter" idx="12"/>
          </p:nvPr>
        </p:nvSpPr>
        <p:spPr/>
        <p:txBody>
          <a:bodyPr/>
          <a:lstStyle>
            <a:lvl1pPr>
              <a:defRPr lang="en-US" smtClean="0"/>
            </a:lvl1pPr>
          </a:lstStyle>
          <a:p>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37697A-2C48-4819-A5BC-75F43C75A164}" type="datetimeFigureOut">
              <a:rPr lang="en-US" smtClean="0"/>
              <a:pPr/>
              <a:t>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06F9A-4543-41A4-9BCA-BFDDC4CB11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37697A-2C48-4819-A5BC-75F43C75A164}" type="datetimeFigureOut">
              <a:rPr lang="en-US" smtClean="0"/>
              <a:pPr/>
              <a:t>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06F9A-4543-41A4-9BCA-BFDDC4CB11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8037697A-2C48-4819-A5BC-75F43C75A164}" type="datetimeFigureOut">
              <a:rPr lang="en-US" smtClean="0"/>
              <a:pPr/>
              <a:t>2/7/2012</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47E06F9A-4543-41A4-9BCA-BFDDC4CB11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8" name="Rounded Rectangle 7"/>
          <p:cNvSpPr/>
          <p:nvPr/>
        </p:nvSpPr>
        <p:spPr>
          <a:xfrm>
            <a:off x="690563" y="491696"/>
            <a:ext cx="7762875" cy="5874608"/>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2"/>
          <p:cNvSpPr>
            <a:spLocks noGrp="1"/>
          </p:cNvSpPr>
          <p:nvPr>
            <p:ph type="title"/>
          </p:nvPr>
        </p:nvSpPr>
        <p:spPr>
          <a:xfrm>
            <a:off x="777240" y="795996"/>
            <a:ext cx="7589520" cy="3112843"/>
          </a:xfrm>
        </p:spPr>
        <p:txBody>
          <a:bodyPr anchor="b">
            <a:normAutofit/>
          </a:bodyPr>
          <a:lstStyle>
            <a:lvl1pPr algn="ctr">
              <a:buNone/>
              <a:defRPr lang="en-US" sz="6200" b="1" cap="none" spc="0" dirty="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3" name="Rectangle 3"/>
          <p:cNvSpPr>
            <a:spLocks noGrp="1"/>
          </p:cNvSpPr>
          <p:nvPr>
            <p:ph type="body" idx="1"/>
          </p:nvPr>
        </p:nvSpPr>
        <p:spPr>
          <a:xfrm>
            <a:off x="777240" y="3948552"/>
            <a:ext cx="7589520" cy="1509712"/>
          </a:xfrm>
        </p:spPr>
        <p:txBody>
          <a:bodyPr anchor="t">
            <a:normAutofit/>
          </a:bodyPr>
          <a:lstStyle>
            <a:lvl1pPr indent="0" algn="ctr">
              <a:buNone/>
              <a:defRPr lang="en-US" sz="22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a:xfrm>
            <a:off x="762000" y="5958840"/>
            <a:ext cx="2133600" cy="365760"/>
          </a:xfrm>
        </p:spPr>
        <p:txBody>
          <a:bodyPr/>
          <a:lstStyle/>
          <a:p>
            <a:fld id="{8037697A-2C48-4819-A5BC-75F43C75A164}" type="datetimeFigureOut">
              <a:rPr lang="en-US" smtClean="0"/>
              <a:pPr/>
              <a:t>2/7/2012</a:t>
            </a:fld>
            <a:endParaRPr lang="en-US"/>
          </a:p>
        </p:txBody>
      </p:sp>
      <p:sp>
        <p:nvSpPr>
          <p:cNvPr id="5" name="Rectangle 5"/>
          <p:cNvSpPr>
            <a:spLocks noGrp="1"/>
          </p:cNvSpPr>
          <p:nvPr>
            <p:ph type="ftr" sz="quarter" idx="11"/>
          </p:nvPr>
        </p:nvSpPr>
        <p:spPr>
          <a:xfrm>
            <a:off x="3124200" y="5958840"/>
            <a:ext cx="2895600" cy="365760"/>
          </a:xfrm>
        </p:spPr>
        <p:txBody>
          <a:bodyPr/>
          <a:lstStyle/>
          <a:p>
            <a:endParaRPr lang="en-US"/>
          </a:p>
        </p:txBody>
      </p:sp>
      <p:sp>
        <p:nvSpPr>
          <p:cNvPr id="6" name="Rectangle 6"/>
          <p:cNvSpPr>
            <a:spLocks noGrp="1"/>
          </p:cNvSpPr>
          <p:nvPr>
            <p:ph type="sldNum" sz="quarter" idx="12"/>
          </p:nvPr>
        </p:nvSpPr>
        <p:spPr>
          <a:xfrm>
            <a:off x="6248400" y="5958840"/>
            <a:ext cx="2133600" cy="365760"/>
          </a:xfrm>
        </p:spPr>
        <p:txBody>
          <a:bodyPr/>
          <a:lstStyle/>
          <a:p>
            <a:fld id="{47E06F9A-4543-41A4-9BCA-BFDDC4CB11E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8037697A-2C48-4819-A5BC-75F43C75A164}" type="datetimeFigureOut">
              <a:rPr lang="en-US" smtClean="0"/>
              <a:pPr/>
              <a:t>2/7/2012</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47E06F9A-4543-41A4-9BCA-BFDDC4CB11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en-US" smtClean="0"/>
              <a:t>Click to edit Master title style</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5128846"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5128846"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fld id="{8037697A-2C48-4819-A5BC-75F43C75A164}" type="datetimeFigureOut">
              <a:rPr lang="en-US" smtClean="0"/>
              <a:pPr/>
              <a:t>2/7/2012</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a:xfrm>
            <a:off x="6553200" y="6214404"/>
            <a:ext cx="2133600" cy="365760"/>
          </a:xfrm>
        </p:spPr>
        <p:txBody>
          <a:bodyPr/>
          <a:lstStyle/>
          <a:p>
            <a:fld id="{47E06F9A-4543-41A4-9BCA-BFDDC4CB11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8037697A-2C48-4819-A5BC-75F43C75A164}" type="datetimeFigureOut">
              <a:rPr lang="en-US" smtClean="0"/>
              <a:pPr/>
              <a:t>2/7/2012</a:t>
            </a:fld>
            <a:endParaRPr lang="en-US"/>
          </a:p>
        </p:txBody>
      </p:sp>
      <p:sp>
        <p:nvSpPr>
          <p:cNvPr id="4" name="Rectangle 4"/>
          <p:cNvSpPr>
            <a:spLocks noGrp="1"/>
          </p:cNvSpPr>
          <p:nvPr>
            <p:ph type="ftr" sz="quarter" idx="11"/>
          </p:nvPr>
        </p:nvSpPr>
        <p:spPr/>
        <p:txBody>
          <a:bodyPr/>
          <a:lstStyle/>
          <a:p>
            <a:endParaRPr lang="en-US"/>
          </a:p>
        </p:txBody>
      </p:sp>
      <p:sp>
        <p:nvSpPr>
          <p:cNvPr id="5" name="Rectangle 5"/>
          <p:cNvSpPr>
            <a:spLocks noGrp="1"/>
          </p:cNvSpPr>
          <p:nvPr>
            <p:ph type="sldNum" sz="quarter" idx="12"/>
          </p:nvPr>
        </p:nvSpPr>
        <p:spPr/>
        <p:txBody>
          <a:bodyPr/>
          <a:lstStyle/>
          <a:p>
            <a:fld id="{47E06F9A-4543-41A4-9BCA-BFDDC4CB11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8037697A-2C48-4819-A5BC-75F43C75A164}" type="datetimeFigureOut">
              <a:rPr lang="en-US" smtClean="0"/>
              <a:pPr/>
              <a:t>2/7/2012</a:t>
            </a:fld>
            <a:endParaRPr lang="en-US"/>
          </a:p>
        </p:txBody>
      </p:sp>
      <p:sp>
        <p:nvSpPr>
          <p:cNvPr id="3" name="Rectangle 3"/>
          <p:cNvSpPr>
            <a:spLocks noGrp="1"/>
          </p:cNvSpPr>
          <p:nvPr>
            <p:ph type="ftr" sz="quarter" idx="11"/>
          </p:nvPr>
        </p:nvSpPr>
        <p:spPr/>
        <p:txBody>
          <a:bodyPr/>
          <a:lstStyle/>
          <a:p>
            <a:endParaRPr lang="en-US"/>
          </a:p>
        </p:txBody>
      </p:sp>
      <p:sp>
        <p:nvSpPr>
          <p:cNvPr id="4" name="Rectangle 4"/>
          <p:cNvSpPr>
            <a:spLocks noGrp="1"/>
          </p:cNvSpPr>
          <p:nvPr>
            <p:ph type="sldNum" sz="quarter" idx="12"/>
          </p:nvPr>
        </p:nvSpPr>
        <p:spPr/>
        <p:txBody>
          <a:bodyPr/>
          <a:lstStyle/>
          <a:p>
            <a:fld id="{47E06F9A-4543-41A4-9BCA-BFDDC4CB11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nchor="b">
            <a:normAutofit/>
            <a:scene3d>
              <a:camera prst="orthographicFront"/>
              <a:lightRig rig="soft" dir="t">
                <a:rot lat="0" lon="0" rev="2100000"/>
              </a:lightRig>
            </a:scene3d>
            <a:sp3d prstMaterial="matte"/>
          </a:bodyPr>
          <a:lstStyle>
            <a:lvl1pPr algn="l">
              <a:defRPr sz="2800" b="1">
                <a:solidFill>
                  <a:schemeClr val="tx2"/>
                </a:solidFill>
                <a:effectLst/>
              </a:defRPr>
            </a:lvl1pPr>
          </a:lstStyle>
          <a:p>
            <a:r>
              <a:rPr lang="en-US" smtClean="0"/>
              <a:t>Click to edit Master title style</a:t>
            </a:r>
            <a:endParaRPr lang="en-US" dirty="0"/>
          </a:p>
        </p:txBody>
      </p:sp>
      <p:sp>
        <p:nvSpPr>
          <p:cNvPr id="3" name="Rectangle 2"/>
          <p:cNvSpPr>
            <a:spLocks noGrp="1"/>
          </p:cNvSpPr>
          <p:nvPr>
            <p:ph idx="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8037697A-2C48-4819-A5BC-75F43C75A164}" type="datetimeFigureOut">
              <a:rPr lang="en-US" smtClean="0"/>
              <a:pPr/>
              <a:t>2/7/2012</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a:xfrm>
            <a:off x="6553200" y="6214404"/>
            <a:ext cx="2133600" cy="365760"/>
          </a:xfrm>
        </p:spPr>
        <p:txBody>
          <a:bodyPr/>
          <a:lstStyle/>
          <a:p>
            <a:fld id="{47E06F9A-4543-41A4-9BCA-BFDDC4CB11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ed Rectangle 7"/>
          <p:cNvSpPr/>
          <p:nvPr/>
        </p:nvSpPr>
        <p:spPr>
          <a:xfrm>
            <a:off x="4740812" y="794822"/>
            <a:ext cx="3960051" cy="5294376"/>
          </a:xfrm>
          <a:prstGeom prst="roundRect">
            <a:avLst>
              <a:gd name="adj" fmla="val 3541"/>
            </a:avLst>
          </a:prstGeom>
          <a:solidFill>
            <a:srgbClr val="FFFFFF">
              <a:alpha val="4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Grp="1"/>
          </p:cNvSpPr>
          <p:nvPr>
            <p:ph type="title"/>
          </p:nvPr>
        </p:nvSpPr>
        <p:spPr>
          <a:xfrm>
            <a:off x="5277728" y="3501743"/>
            <a:ext cx="3200400" cy="1143000"/>
          </a:xfrm>
        </p:spPr>
        <p:txBody>
          <a:bodyPr anchor="t">
            <a:noAutofit/>
            <a:scene3d>
              <a:camera prst="orthographicFront"/>
              <a:lightRig rig="soft" dir="t">
                <a:rot lat="0" lon="0" rev="2100000"/>
              </a:lightRig>
            </a:scene3d>
            <a:sp3d prstMaterial="matte"/>
          </a:bodyPr>
          <a:lstStyle>
            <a:lvl1pPr algn="ctr">
              <a:buNone/>
              <a:defRPr sz="2600" b="1">
                <a:solidFill>
                  <a:schemeClr val="tx2"/>
                </a:solidFill>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527537" y="821202"/>
            <a:ext cx="4550899" cy="5215597"/>
          </a:xfrm>
          <a:prstGeom prst="roundRect">
            <a:avLst>
              <a:gd name="adj" fmla="val 622"/>
            </a:avLst>
          </a:prstGeom>
          <a:solidFill>
            <a:schemeClr val="bg1">
              <a:lumMod val="85000"/>
            </a:schemeClr>
          </a:solidFill>
          <a:ln w="101600">
            <a:solidFill>
              <a:srgbClr val="FFFFFF"/>
            </a:solidFill>
            <a:miter lim="800000"/>
          </a:ln>
          <a:effectLst>
            <a:outerShdw blurRad="65000" dist="25000" dir="5400000" algn="t" rotWithShape="0">
              <a:schemeClr val="bg2">
                <a:shade val="30000"/>
                <a:satMod val="250000"/>
                <a:alpha val="85000"/>
              </a:schemeClr>
            </a:outerShdw>
          </a:effectLst>
          <a:scene3d>
            <a:camera prst="orthographicFront"/>
            <a:lightRig rig="soft" dir="t">
              <a:rot lat="0" lon="0" rev="20100000"/>
            </a:lightRig>
          </a:scene3d>
          <a:sp3d contourW="3810">
            <a:bevelT w="95250" h="25400"/>
            <a:contourClr>
              <a:schemeClr val="bg2">
                <a:shade val="45000"/>
                <a:satMod val="145000"/>
              </a:schemeClr>
            </a:contourClr>
          </a:sp3d>
        </p:spPr>
        <p:style>
          <a:lnRef idx="3">
            <a:schemeClr val="lt1"/>
          </a:lnRef>
          <a:fillRef idx="1">
            <a:schemeClr val="accent6"/>
          </a:fillRef>
          <a:effectRef idx="1">
            <a:schemeClr val="accent6"/>
          </a:effectRef>
          <a:fontRef idx="minor">
            <a:schemeClr val="lt1"/>
          </a:fontRef>
        </p:style>
        <p:txBody>
          <a:bodyPr/>
          <a:lstStyle>
            <a:lvl1pPr>
              <a:buNone/>
              <a:defRPr sz="3200">
                <a:solidFill>
                  <a:schemeClr val="tx1"/>
                </a:solidFill>
              </a:defRPr>
            </a:lvl1pPr>
          </a:lstStyle>
          <a:p>
            <a:r>
              <a:rPr lang="en-US" sz="2000" smtClean="0"/>
              <a:t>Click icon to add picture</a:t>
            </a:r>
            <a:endParaRPr lang="en-US" sz="2000" dirty="0"/>
          </a:p>
        </p:txBody>
      </p:sp>
      <p:sp>
        <p:nvSpPr>
          <p:cNvPr id="4" name="Rectangle 4"/>
          <p:cNvSpPr>
            <a:spLocks noGrp="1"/>
          </p:cNvSpPr>
          <p:nvPr>
            <p:ph type="body" sz="half" idx="2"/>
          </p:nvPr>
        </p:nvSpPr>
        <p:spPr>
          <a:xfrm>
            <a:off x="5277728" y="1600200"/>
            <a:ext cx="3200400" cy="1825343"/>
          </a:xfrm>
        </p:spPr>
        <p:txBody>
          <a:bodyPr bIns="0" anchor="b">
            <a:normAutofit/>
          </a:bodyPr>
          <a:lstStyle>
            <a:lvl1pPr marL="0" marR="0" indent="0" algn="ctr">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8037697A-2C48-4819-A5BC-75F43C75A164}" type="datetimeFigureOut">
              <a:rPr lang="en-US" smtClean="0"/>
              <a:pPr/>
              <a:t>2/7/2012</a:t>
            </a:fld>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47E06F9A-4543-41A4-9BCA-BFDDC4CB11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ounded Rectangle 8"/>
          <p:cNvSpPr/>
          <p:nvPr/>
        </p:nvSpPr>
        <p:spPr>
          <a:xfrm>
            <a:off x="342900" y="228600"/>
            <a:ext cx="8458200" cy="64008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14404"/>
            <a:ext cx="2133600" cy="365760"/>
          </a:xfrm>
          <a:prstGeom prst="rect">
            <a:avLst/>
          </a:prstGeom>
        </p:spPr>
        <p:txBody>
          <a:bodyPr anchor="b" anchorCtr="0"/>
          <a:lstStyle>
            <a:lvl1pPr>
              <a:defRPr lang="en-US" sz="1000" b="0" smtClean="0">
                <a:solidFill>
                  <a:schemeClr val="tx2">
                    <a:tint val="75000"/>
                    <a:satMod val="150000"/>
                  </a:schemeClr>
                </a:solidFill>
                <a:latin typeface="+mn-lt"/>
                <a:ea typeface="+mn-lt"/>
                <a:cs typeface="+mn-lt"/>
              </a:defRPr>
            </a:lvl1pPr>
          </a:lstStyle>
          <a:p>
            <a:pPr>
              <a:defRPr sz="1200"/>
            </a:pPr>
            <a:fld id="{8037697A-2C48-4819-A5BC-75F43C75A164}" type="datetimeFigureOut">
              <a:rPr lang="en-US" smtClean="0"/>
              <a:pPr>
                <a:defRPr sz="1200"/>
              </a:pPr>
              <a:t>2/7/2012</a:t>
            </a:fld>
            <a:endParaRPr b="0">
              <a:solidFill>
                <a:schemeClr val="tx2"/>
              </a:solidFill>
            </a:endParaRPr>
          </a:p>
        </p:txBody>
      </p:sp>
      <p:sp>
        <p:nvSpPr>
          <p:cNvPr id="18" name="Rectangle 18"/>
          <p:cNvSpPr>
            <a:spLocks noGrp="1"/>
          </p:cNvSpPr>
          <p:nvPr>
            <p:ph type="ftr" sz="quarter" idx="3"/>
          </p:nvPr>
        </p:nvSpPr>
        <p:spPr>
          <a:xfrm>
            <a:off x="3124200" y="6214404"/>
            <a:ext cx="2895600" cy="365760"/>
          </a:xfrm>
          <a:prstGeom prst="rect">
            <a:avLst/>
          </a:prstGeom>
        </p:spPr>
        <p:txBody>
          <a:bodyPr anchor="b" anchorCtr="0"/>
          <a:lstStyle>
            <a:lvl1pPr algn="ctr">
              <a:defRPr lang="en-US" sz="1000" b="0" smtClean="0">
                <a:solidFill>
                  <a:schemeClr val="tx2">
                    <a:tint val="75000"/>
                    <a:satMod val="150000"/>
                  </a:schemeClr>
                </a:solidFill>
                <a:latin typeface="+mn-lt"/>
                <a:ea typeface="+mn-lt"/>
                <a:cs typeface="+mn-lt"/>
              </a:defRPr>
            </a:lvl1pPr>
          </a:lstStyle>
          <a:p>
            <a:pPr>
              <a:defRPr sz="1200"/>
            </a:pPr>
            <a:endParaRPr b="0">
              <a:solidFill>
                <a:schemeClr val="tx2"/>
              </a:solidFill>
            </a:endParaRPr>
          </a:p>
        </p:txBody>
      </p:sp>
      <p:sp>
        <p:nvSpPr>
          <p:cNvPr id="13" name="Rectangle 15"/>
          <p:cNvSpPr>
            <a:spLocks noGrp="1"/>
          </p:cNvSpPr>
          <p:nvPr>
            <p:ph type="sldNum" sz="quarter" idx="4"/>
          </p:nvPr>
        </p:nvSpPr>
        <p:spPr>
          <a:xfrm>
            <a:off x="6553200" y="6214404"/>
            <a:ext cx="2133600" cy="365760"/>
          </a:xfrm>
          <a:prstGeom prst="rect">
            <a:avLst/>
          </a:prstGeom>
        </p:spPr>
        <p:txBody>
          <a:bodyPr anchor="b" anchorCtr="0"/>
          <a:lstStyle>
            <a:lvl1pPr algn="r">
              <a:defRPr lang="en-US" sz="1000" b="0" smtClean="0">
                <a:solidFill>
                  <a:schemeClr val="tx2">
                    <a:tint val="75000"/>
                    <a:satMod val="150000"/>
                  </a:schemeClr>
                </a:solidFill>
                <a:latin typeface="+mn-lt"/>
                <a:ea typeface="+mn-lt"/>
                <a:cs typeface="+mn-lt"/>
              </a:defRPr>
            </a:lvl1pPr>
          </a:lstStyle>
          <a:p>
            <a:pPr>
              <a:defRPr sz="1200"/>
            </a:pPr>
            <a:fld id="{47E06F9A-4543-41A4-9BCA-BFDDC4CB11EA}" type="slidenum">
              <a:rPr lang="en-US" smtClean="0"/>
              <a:pPr>
                <a:defRPr sz="1200"/>
              </a:pPr>
              <a:t>‹#›</a:t>
            </a:fld>
            <a:endParaRPr b="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a:defRPr sz="4400">
          <a:solidFill>
            <a:schemeClr val="tx2">
              <a:shade val="80000"/>
              <a:satMod val="150000"/>
            </a:schemeClr>
          </a:solidFill>
          <a:latin typeface="+mj-lt"/>
          <a:ea typeface="+mj-ea"/>
          <a:cs typeface="+mj-cs"/>
        </a:defRPr>
      </a:defPPr>
      <a:lvl1pPr algn="ctr" eaLnBrk="1" hangingPunct="1">
        <a:buNone/>
        <a:defRPr lang="en-US" sz="5300" b="1" strike="noStrike" kern="1200" baseline="0" dirty="0" smtClean="0">
          <a:solidFill>
            <a:schemeClr val="tx2">
              <a:shade val="85000"/>
              <a:satMod val="150000"/>
            </a:schemeClr>
          </a:solidFill>
          <a:effectLst/>
          <a:latin typeface="+mj-lt"/>
          <a:ea typeface="+mj-lt"/>
          <a:cs typeface="+mj-lt"/>
        </a:defRPr>
      </a:lvl1pPr>
    </p:titleStyle>
    <p:bodyStyle>
      <a:defPPr>
        <a:defRPr>
          <a:solidFill>
            <a:schemeClr val="tx1"/>
          </a:solidFill>
          <a:latin typeface="+mn-lt"/>
          <a:ea typeface="+mn-ea"/>
          <a:cs typeface="+mn-cs"/>
        </a:defRPr>
      </a:defPPr>
      <a:lvl1pPr marL="45720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758952" indent="-228600" algn="l" eaLnBrk="1" hangingPunct="1">
        <a:buClr>
          <a:schemeClr val="accent2"/>
        </a:buClr>
        <a:buFont typeface="Wingdings 2" pitchFamily="18" charset="2"/>
        <a:buChar char=""/>
        <a:defRPr sz="2200">
          <a:solidFill>
            <a:schemeClr val="tx1"/>
          </a:solidFill>
          <a:latin typeface="+mn-lt"/>
          <a:ea typeface="+mn-lt"/>
          <a:cs typeface="+mn-lt"/>
        </a:defRPr>
      </a:lvl2pPr>
      <a:lvl3pPr marL="1033272" indent="-228600" algn="l" eaLnBrk="1" hangingPunct="1">
        <a:buClr>
          <a:schemeClr val="accent3"/>
        </a:buClr>
        <a:buFont typeface="Wingdings 2" pitchFamily="18" charset="2"/>
        <a:buChar char=""/>
        <a:defRPr sz="2000">
          <a:solidFill>
            <a:schemeClr val="tx1"/>
          </a:solidFill>
          <a:latin typeface="+mn-lt"/>
          <a:ea typeface="+mn-lt"/>
          <a:cs typeface="+mn-lt"/>
        </a:defRPr>
      </a:lvl3pPr>
      <a:lvl4pPr marL="1298448" indent="-228600" algn="l" eaLnBrk="1" hangingPunct="1">
        <a:buClr>
          <a:schemeClr val="accent4"/>
        </a:buClr>
        <a:buFont typeface="Wingdings 2" pitchFamily="18" charset="2"/>
        <a:buChar char=""/>
        <a:defRPr sz="1800">
          <a:solidFill>
            <a:schemeClr val="tx1"/>
          </a:solidFill>
          <a:latin typeface="+mn-lt"/>
          <a:ea typeface="+mn-lt"/>
          <a:cs typeface="+mn-lt"/>
        </a:defRPr>
      </a:lvl4pPr>
      <a:lvl5pPr marL="1554480" indent="-228600" algn="l" eaLnBrk="1" hangingPunct="1">
        <a:buClr>
          <a:schemeClr val="accent5"/>
        </a:buClr>
        <a:buFont typeface="Wingdings 2" pitchFamily="18" charset="2"/>
        <a:buChar char=""/>
        <a:defRPr sz="1800">
          <a:solidFill>
            <a:schemeClr val="tx1"/>
          </a:solidFill>
          <a:latin typeface="+mn-lt"/>
          <a:ea typeface="+mn-lt"/>
          <a:cs typeface="+mn-lt"/>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mrsescience.pbworks.com/w/file/50243278/StudyJams%20Weathering%20and%20Erosion.wm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classzone.com/books/earth_science/terc/content/visualizations/es0804/es0804page01.cfm?chapter_no=visualiz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mrsescience.pbworks.com/w/file/50243246/Layers%20of%20the%20Earth.wmv" TargetMode="External"/><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www.classzone.com/books/earth_science/terc/content/visualizations/es0804/es0804page01.cfm?chapter_no=visualiz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eolsoc.org.uk/gsl/education/resources/rockcycle/page3579.html"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geolsoc.org.uk/gsl/site/GSL/lang/en/page3581.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eolsoc.org.uk/gsl/site/GSL/lang/en/page4268.html"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ttp://www.classzone.com/books/earth_science/terc/content/visualizations/es0101/es0101page01_popup5.cf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hyperlink" Target="http://www.classzone.com/books/earth_science/terc/content/visualizations/es0804/es0804page01.cfm?chapter_no=visualizat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lasszone.com/books/earth_science/terc/content/visualizations/es1202/es1202page01.cfm?chapter_no=visualization" TargetMode="External"/><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3108960"/>
          </a:xfrm>
        </p:spPr>
        <p:txBody>
          <a:bodyPr/>
          <a:lstStyle/>
          <a:p>
            <a:r>
              <a:rPr lang="en-US" dirty="0" smtClean="0"/>
              <a:t>Earth Processes</a:t>
            </a:r>
            <a:endParaRPr lang="en-US" dirty="0"/>
          </a:p>
        </p:txBody>
      </p:sp>
      <p:sp>
        <p:nvSpPr>
          <p:cNvPr id="3" name="Subtitle 2"/>
          <p:cNvSpPr>
            <a:spLocks noGrp="1"/>
          </p:cNvSpPr>
          <p:nvPr>
            <p:ph type="subTitle" idx="1"/>
          </p:nvPr>
        </p:nvSpPr>
        <p:spPr>
          <a:xfrm>
            <a:off x="685800" y="1295400"/>
            <a:ext cx="7772400" cy="1508760"/>
          </a:xfrm>
        </p:spPr>
        <p:txBody>
          <a:bodyPr/>
          <a:lstStyle/>
          <a:p>
            <a:r>
              <a:rPr lang="en-US" dirty="0" smtClean="0"/>
              <a:t>Vocabulary</a:t>
            </a:r>
          </a:p>
          <a:p>
            <a:endParaRPr lang="en-US" dirty="0" smtClean="0"/>
          </a:p>
          <a:p>
            <a:r>
              <a:rPr lang="en-US" sz="1200" dirty="0" smtClean="0"/>
              <a:t>Click Below to start with a video – when the window opens be sure to click download</a:t>
            </a:r>
          </a:p>
        </p:txBody>
      </p:sp>
      <p:pic>
        <p:nvPicPr>
          <p:cNvPr id="1026" name="Picture 2" descr="C:\Documents and Settings\engelking_christen\Local Settings\Temporary Internet Files\Content.IE5\UOEIBV1J\MP900431011[1].jpg">
            <a:hlinkClick r:id="rId2"/>
          </p:cNvPr>
          <p:cNvPicPr>
            <a:picLocks noChangeAspect="1" noChangeArrowheads="1"/>
          </p:cNvPicPr>
          <p:nvPr/>
        </p:nvPicPr>
        <p:blipFill>
          <a:blip r:embed="rId3" cstate="print"/>
          <a:srcRect/>
          <a:stretch>
            <a:fillRect/>
          </a:stretch>
        </p:blipFill>
        <p:spPr bwMode="auto">
          <a:xfrm>
            <a:off x="3352800" y="2895600"/>
            <a:ext cx="2439516" cy="36574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Convergent Boundary</a:t>
            </a:r>
            <a:endParaRPr lang="en-US" dirty="0"/>
          </a:p>
        </p:txBody>
      </p:sp>
      <p:sp>
        <p:nvSpPr>
          <p:cNvPr id="3" name="Content Placeholder 2"/>
          <p:cNvSpPr>
            <a:spLocks noGrp="1"/>
          </p:cNvSpPr>
          <p:nvPr>
            <p:ph idx="1"/>
          </p:nvPr>
        </p:nvSpPr>
        <p:spPr/>
        <p:txBody>
          <a:bodyPr/>
          <a:lstStyle/>
          <a:p>
            <a:pPr>
              <a:buNone/>
            </a:pPr>
            <a:r>
              <a:rPr lang="en-US" dirty="0" smtClean="0"/>
              <a:t>Plate boundaries of Earth’s crust pushing together.</a:t>
            </a:r>
            <a:endParaRPr lang="en-US" dirty="0"/>
          </a:p>
        </p:txBody>
      </p:sp>
      <p:pic>
        <p:nvPicPr>
          <p:cNvPr id="4" name="Picture 3" descr="65872main_Convergent_Boundary.gif">
            <a:hlinkClick r:id="rId2"/>
          </p:cNvPr>
          <p:cNvPicPr>
            <a:picLocks noChangeAspect="1"/>
          </p:cNvPicPr>
          <p:nvPr/>
        </p:nvPicPr>
        <p:blipFill>
          <a:blip r:embed="rId3" cstate="print"/>
          <a:stretch>
            <a:fillRect/>
          </a:stretch>
        </p:blipFill>
        <p:spPr>
          <a:xfrm>
            <a:off x="2438400" y="3124200"/>
            <a:ext cx="4528517" cy="3214688"/>
          </a:xfrm>
          <a:prstGeom prst="rect">
            <a:avLst/>
          </a:prstGeom>
        </p:spPr>
      </p:pic>
      <p:sp>
        <p:nvSpPr>
          <p:cNvPr id="5" name="TextBox 4"/>
          <p:cNvSpPr txBox="1"/>
          <p:nvPr/>
        </p:nvSpPr>
        <p:spPr>
          <a:xfrm>
            <a:off x="7010400" y="3429000"/>
            <a:ext cx="1752600" cy="1754326"/>
          </a:xfrm>
          <a:prstGeom prst="rect">
            <a:avLst/>
          </a:prstGeom>
          <a:noFill/>
        </p:spPr>
        <p:txBody>
          <a:bodyPr wrap="square" rtlCol="0">
            <a:spAutoFit/>
          </a:bodyPr>
          <a:lstStyle/>
          <a:p>
            <a:r>
              <a:rPr lang="en-US" dirty="0" smtClean="0"/>
              <a:t>Click on the picture to play the animation of a convergent boundary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Crust</a:t>
            </a:r>
            <a:endParaRPr lang="en-US" dirty="0"/>
          </a:p>
        </p:txBody>
      </p:sp>
      <p:sp>
        <p:nvSpPr>
          <p:cNvPr id="3" name="Content Placeholder 2"/>
          <p:cNvSpPr>
            <a:spLocks noGrp="1"/>
          </p:cNvSpPr>
          <p:nvPr>
            <p:ph idx="1"/>
          </p:nvPr>
        </p:nvSpPr>
        <p:spPr/>
        <p:txBody>
          <a:bodyPr/>
          <a:lstStyle/>
          <a:p>
            <a:pPr>
              <a:buNone/>
            </a:pPr>
            <a:r>
              <a:rPr lang="en-US" dirty="0" smtClean="0"/>
              <a:t>The upper part of the lithosphere, divided into oceanic crust and continental crust.</a:t>
            </a:r>
            <a:endParaRPr lang="en-US" dirty="0"/>
          </a:p>
        </p:txBody>
      </p:sp>
      <p:pic>
        <p:nvPicPr>
          <p:cNvPr id="20482" name="Picture 2" descr="http://earthsci.org/mineral/mindep/diamond/earth1.gif"/>
          <p:cNvPicPr>
            <a:picLocks noChangeAspect="1" noChangeArrowheads="1"/>
          </p:cNvPicPr>
          <p:nvPr/>
        </p:nvPicPr>
        <p:blipFill>
          <a:blip r:embed="rId2" cstate="print"/>
          <a:srcRect/>
          <a:stretch>
            <a:fillRect/>
          </a:stretch>
        </p:blipFill>
        <p:spPr bwMode="auto">
          <a:xfrm>
            <a:off x="5181600" y="3200400"/>
            <a:ext cx="3670738" cy="2661286"/>
          </a:xfrm>
          <a:prstGeom prst="rect">
            <a:avLst/>
          </a:prstGeom>
          <a:noFill/>
        </p:spPr>
      </p:pic>
      <p:sp>
        <p:nvSpPr>
          <p:cNvPr id="6" name="TextBox 5"/>
          <p:cNvSpPr txBox="1"/>
          <p:nvPr/>
        </p:nvSpPr>
        <p:spPr>
          <a:xfrm>
            <a:off x="762000" y="2667000"/>
            <a:ext cx="4191000" cy="738664"/>
          </a:xfrm>
          <a:prstGeom prst="rect">
            <a:avLst/>
          </a:prstGeom>
          <a:noFill/>
        </p:spPr>
        <p:txBody>
          <a:bodyPr wrap="square" rtlCol="0">
            <a:spAutoFit/>
          </a:bodyPr>
          <a:lstStyle/>
          <a:p>
            <a:pPr algn="ctr"/>
            <a:r>
              <a:rPr lang="en-US" sz="1400" dirty="0" smtClean="0"/>
              <a:t>Click on the box to watch a video</a:t>
            </a:r>
          </a:p>
          <a:p>
            <a:pPr algn="ctr"/>
            <a:r>
              <a:rPr lang="en-US" sz="1400" dirty="0" smtClean="0"/>
              <a:t>When the window opens be sure to click download</a:t>
            </a:r>
            <a:endParaRPr lang="en-US" sz="1400" dirty="0"/>
          </a:p>
        </p:txBody>
      </p:sp>
      <p:pic>
        <p:nvPicPr>
          <p:cNvPr id="2050" name="Picture 2" descr="C:\Documents and Settings\engelking_christen\Local Settings\Temporary Internet Files\Content.IE5\H8VTZJLO\MP900406477[1].jpg">
            <a:hlinkClick r:id="rId3"/>
          </p:cNvPr>
          <p:cNvPicPr>
            <a:picLocks noChangeAspect="1" noChangeArrowheads="1"/>
          </p:cNvPicPr>
          <p:nvPr/>
        </p:nvPicPr>
        <p:blipFill>
          <a:blip r:embed="rId4" cstate="print"/>
          <a:srcRect/>
          <a:stretch>
            <a:fillRect/>
          </a:stretch>
        </p:blipFill>
        <p:spPr bwMode="auto">
          <a:xfrm>
            <a:off x="1447800" y="3352800"/>
            <a:ext cx="2513931" cy="314318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Deep Ocean Trench</a:t>
            </a:r>
            <a:endParaRPr lang="en-US" dirty="0"/>
          </a:p>
        </p:txBody>
      </p:sp>
      <p:sp>
        <p:nvSpPr>
          <p:cNvPr id="3" name="Content Placeholder 2"/>
          <p:cNvSpPr>
            <a:spLocks noGrp="1"/>
          </p:cNvSpPr>
          <p:nvPr>
            <p:ph idx="1"/>
          </p:nvPr>
        </p:nvSpPr>
        <p:spPr/>
        <p:txBody>
          <a:bodyPr/>
          <a:lstStyle/>
          <a:p>
            <a:pPr>
              <a:buNone/>
            </a:pPr>
            <a:r>
              <a:rPr lang="en-US" dirty="0" smtClean="0"/>
              <a:t>A canyon in the ocean floor resulting from tectonic plate movement.</a:t>
            </a:r>
            <a:endParaRPr lang="en-US" dirty="0"/>
          </a:p>
        </p:txBody>
      </p:sp>
      <p:pic>
        <p:nvPicPr>
          <p:cNvPr id="19458" name="Picture 2" descr="http://nipunscorp.com/wp-content/uploads/2011/06/mariana-trench.jpg"/>
          <p:cNvPicPr>
            <a:picLocks noChangeAspect="1" noChangeArrowheads="1"/>
          </p:cNvPicPr>
          <p:nvPr/>
        </p:nvPicPr>
        <p:blipFill>
          <a:blip r:embed="rId2" cstate="print"/>
          <a:srcRect/>
          <a:stretch>
            <a:fillRect/>
          </a:stretch>
        </p:blipFill>
        <p:spPr bwMode="auto">
          <a:xfrm>
            <a:off x="2112402" y="3200400"/>
            <a:ext cx="4859898" cy="276225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Deposition</a:t>
            </a:r>
            <a:endParaRPr lang="en-US" dirty="0"/>
          </a:p>
        </p:txBody>
      </p:sp>
      <p:sp>
        <p:nvSpPr>
          <p:cNvPr id="3" name="Content Placeholder 2"/>
          <p:cNvSpPr>
            <a:spLocks noGrp="1"/>
          </p:cNvSpPr>
          <p:nvPr>
            <p:ph idx="1"/>
          </p:nvPr>
        </p:nvSpPr>
        <p:spPr/>
        <p:txBody>
          <a:bodyPr/>
          <a:lstStyle/>
          <a:p>
            <a:pPr>
              <a:buNone/>
            </a:pPr>
            <a:r>
              <a:rPr lang="en-US" dirty="0" smtClean="0"/>
              <a:t>When sediments are carried by wind or water and are deposited in a new location.</a:t>
            </a:r>
            <a:endParaRPr lang="en-US" dirty="0"/>
          </a:p>
        </p:txBody>
      </p:sp>
      <p:pic>
        <p:nvPicPr>
          <p:cNvPr id="4" name="Picture 3" descr="Picture1.jpg"/>
          <p:cNvPicPr>
            <a:picLocks noChangeAspect="1"/>
          </p:cNvPicPr>
          <p:nvPr/>
        </p:nvPicPr>
        <p:blipFill>
          <a:blip r:embed="rId2" cstate="print"/>
          <a:stretch>
            <a:fillRect/>
          </a:stretch>
        </p:blipFill>
        <p:spPr>
          <a:xfrm>
            <a:off x="2514600" y="3657600"/>
            <a:ext cx="4210187" cy="2438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Destructive Process</a:t>
            </a:r>
            <a:endParaRPr lang="en-US" dirty="0"/>
          </a:p>
        </p:txBody>
      </p:sp>
      <p:sp>
        <p:nvSpPr>
          <p:cNvPr id="3" name="Content Placeholder 2"/>
          <p:cNvSpPr>
            <a:spLocks noGrp="1"/>
          </p:cNvSpPr>
          <p:nvPr>
            <p:ph idx="1"/>
          </p:nvPr>
        </p:nvSpPr>
        <p:spPr/>
        <p:txBody>
          <a:bodyPr/>
          <a:lstStyle/>
          <a:p>
            <a:pPr>
              <a:buNone/>
            </a:pPr>
            <a:r>
              <a:rPr lang="en-US" dirty="0" smtClean="0"/>
              <a:t>Process that breaks down landforms on Earth’s surface such as weathering and erosion.</a:t>
            </a:r>
            <a:endParaRPr lang="en-US" dirty="0"/>
          </a:p>
        </p:txBody>
      </p:sp>
      <p:pic>
        <p:nvPicPr>
          <p:cNvPr id="4" name="Picture 6" descr="Rock Falls"/>
          <p:cNvPicPr>
            <a:picLocks noChangeAspect="1" noChangeArrowheads="1"/>
          </p:cNvPicPr>
          <p:nvPr/>
        </p:nvPicPr>
        <p:blipFill>
          <a:blip r:embed="rId2" cstate="print"/>
          <a:srcRect/>
          <a:stretch>
            <a:fillRect/>
          </a:stretch>
        </p:blipFill>
        <p:spPr bwMode="auto">
          <a:xfrm>
            <a:off x="457200" y="3733800"/>
            <a:ext cx="3888567" cy="2619496"/>
          </a:xfrm>
          <a:prstGeom prst="rect">
            <a:avLst/>
          </a:prstGeom>
          <a:noFill/>
        </p:spPr>
      </p:pic>
      <p:pic>
        <p:nvPicPr>
          <p:cNvPr id="5" name="Picture 4" descr="Erosion &amp; Transport by Wind"/>
          <p:cNvPicPr>
            <a:picLocks noChangeAspect="1" noChangeArrowheads="1"/>
          </p:cNvPicPr>
          <p:nvPr/>
        </p:nvPicPr>
        <p:blipFill>
          <a:blip r:embed="rId3" cstate="print"/>
          <a:srcRect/>
          <a:stretch>
            <a:fillRect/>
          </a:stretch>
        </p:blipFill>
        <p:spPr bwMode="auto">
          <a:xfrm>
            <a:off x="4572001" y="3733800"/>
            <a:ext cx="4117828" cy="2590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Divergent Boundary</a:t>
            </a:r>
            <a:endParaRPr lang="en-US" dirty="0"/>
          </a:p>
        </p:txBody>
      </p:sp>
      <p:sp>
        <p:nvSpPr>
          <p:cNvPr id="3" name="Content Placeholder 2"/>
          <p:cNvSpPr>
            <a:spLocks noGrp="1"/>
          </p:cNvSpPr>
          <p:nvPr>
            <p:ph idx="1"/>
          </p:nvPr>
        </p:nvSpPr>
        <p:spPr/>
        <p:txBody>
          <a:bodyPr/>
          <a:lstStyle/>
          <a:p>
            <a:pPr>
              <a:buNone/>
            </a:pPr>
            <a:r>
              <a:rPr lang="en-US" dirty="0" smtClean="0"/>
              <a:t>When plate boundaries move away from each other.</a:t>
            </a:r>
            <a:endParaRPr lang="en-US" dirty="0"/>
          </a:p>
        </p:txBody>
      </p:sp>
      <p:pic>
        <p:nvPicPr>
          <p:cNvPr id="4" name="Picture 3" descr="divergent1_jpg.gif">
            <a:hlinkClick r:id="rId2"/>
          </p:cNvPr>
          <p:cNvPicPr>
            <a:picLocks noChangeAspect="1"/>
          </p:cNvPicPr>
          <p:nvPr/>
        </p:nvPicPr>
        <p:blipFill>
          <a:blip r:embed="rId3" cstate="print"/>
          <a:stretch>
            <a:fillRect/>
          </a:stretch>
        </p:blipFill>
        <p:spPr>
          <a:xfrm>
            <a:off x="2667000" y="3200400"/>
            <a:ext cx="3991804" cy="2833688"/>
          </a:xfrm>
          <a:prstGeom prst="rect">
            <a:avLst/>
          </a:prstGeom>
        </p:spPr>
      </p:pic>
      <p:sp>
        <p:nvSpPr>
          <p:cNvPr id="5" name="TextBox 4"/>
          <p:cNvSpPr txBox="1"/>
          <p:nvPr/>
        </p:nvSpPr>
        <p:spPr>
          <a:xfrm>
            <a:off x="6858000" y="3200400"/>
            <a:ext cx="1676400" cy="1754326"/>
          </a:xfrm>
          <a:prstGeom prst="rect">
            <a:avLst/>
          </a:prstGeom>
          <a:noFill/>
        </p:spPr>
        <p:txBody>
          <a:bodyPr wrap="square" rtlCol="0">
            <a:spAutoFit/>
          </a:bodyPr>
          <a:lstStyle/>
          <a:p>
            <a:r>
              <a:rPr lang="en-US" dirty="0" smtClean="0"/>
              <a:t>Click on the picture to play the animation of a divergent boundary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Erosion</a:t>
            </a:r>
            <a:endParaRPr lang="en-US" dirty="0"/>
          </a:p>
        </p:txBody>
      </p:sp>
      <p:sp>
        <p:nvSpPr>
          <p:cNvPr id="3" name="Content Placeholder 2"/>
          <p:cNvSpPr>
            <a:spLocks noGrp="1"/>
          </p:cNvSpPr>
          <p:nvPr>
            <p:ph idx="1"/>
          </p:nvPr>
        </p:nvSpPr>
        <p:spPr/>
        <p:txBody>
          <a:bodyPr/>
          <a:lstStyle/>
          <a:p>
            <a:pPr>
              <a:buNone/>
            </a:pPr>
            <a:r>
              <a:rPr lang="en-US" dirty="0" smtClean="0"/>
              <a:t>A group of natural processes, including weathering, abrasion, corrosion, and transportation, by which material is worn away from Earth's surface.</a:t>
            </a:r>
          </a:p>
          <a:p>
            <a:pPr>
              <a:buNone/>
            </a:pPr>
            <a:endParaRPr lang="en-US" sz="1600" dirty="0" smtClean="0"/>
          </a:p>
          <a:p>
            <a:pPr>
              <a:buNone/>
            </a:pPr>
            <a:endParaRPr lang="en-US" sz="1600" dirty="0" smtClean="0"/>
          </a:p>
          <a:p>
            <a:pPr>
              <a:buNone/>
            </a:pPr>
            <a:r>
              <a:rPr lang="en-US" sz="1600" dirty="0" smtClean="0"/>
              <a:t>Click the pictures below.</a:t>
            </a:r>
            <a:endParaRPr lang="en-US" sz="1600" dirty="0"/>
          </a:p>
        </p:txBody>
      </p:sp>
      <p:pic>
        <p:nvPicPr>
          <p:cNvPr id="4" name="Picture 3" descr="Approaching dust storm in a hot desert.">
            <a:hlinkClick r:id="rId2"/>
          </p:cNvPr>
          <p:cNvPicPr>
            <a:picLocks noChangeAspect="1" noChangeArrowheads="1"/>
          </p:cNvPicPr>
          <p:nvPr/>
        </p:nvPicPr>
        <p:blipFill>
          <a:blip r:embed="rId3" cstate="print"/>
          <a:srcRect/>
          <a:stretch>
            <a:fillRect/>
          </a:stretch>
        </p:blipFill>
        <p:spPr bwMode="auto">
          <a:xfrm>
            <a:off x="762000" y="4114800"/>
            <a:ext cx="3331427" cy="2286000"/>
          </a:xfrm>
          <a:prstGeom prst="rect">
            <a:avLst/>
          </a:prstGeom>
          <a:noFill/>
        </p:spPr>
      </p:pic>
      <p:pic>
        <p:nvPicPr>
          <p:cNvPr id="5" name="Picture 5" descr="V-shaped valleys">
            <a:hlinkClick r:id="rId4"/>
          </p:cNvPr>
          <p:cNvPicPr>
            <a:picLocks noChangeAspect="1" noChangeArrowheads="1"/>
          </p:cNvPicPr>
          <p:nvPr/>
        </p:nvPicPr>
        <p:blipFill>
          <a:blip r:embed="rId5" cstate="print"/>
          <a:srcRect/>
          <a:stretch>
            <a:fillRect/>
          </a:stretch>
        </p:blipFill>
        <p:spPr bwMode="auto">
          <a:xfrm>
            <a:off x="4724400" y="4191000"/>
            <a:ext cx="3459059" cy="22288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Lithosphere</a:t>
            </a:r>
            <a:endParaRPr lang="en-US" dirty="0"/>
          </a:p>
        </p:txBody>
      </p:sp>
      <p:sp>
        <p:nvSpPr>
          <p:cNvPr id="3" name="Content Placeholder 2"/>
          <p:cNvSpPr>
            <a:spLocks noGrp="1"/>
          </p:cNvSpPr>
          <p:nvPr>
            <p:ph idx="1"/>
          </p:nvPr>
        </p:nvSpPr>
        <p:spPr/>
        <p:txBody>
          <a:bodyPr/>
          <a:lstStyle/>
          <a:p>
            <a:pPr>
              <a:buNone/>
            </a:pPr>
            <a:r>
              <a:rPr lang="en-US" dirty="0" smtClean="0"/>
              <a:t>The solid, outer layer of the Earth that consists of the crust and the upper part of the mantle.</a:t>
            </a:r>
            <a:endParaRPr lang="en-US" dirty="0"/>
          </a:p>
        </p:txBody>
      </p:sp>
      <p:pic>
        <p:nvPicPr>
          <p:cNvPr id="14338" name="Picture 2" descr="http://www.enchantedlearning.com/ogifs/outerlayersearth.GIF"/>
          <p:cNvPicPr>
            <a:picLocks noChangeAspect="1" noChangeArrowheads="1"/>
          </p:cNvPicPr>
          <p:nvPr/>
        </p:nvPicPr>
        <p:blipFill>
          <a:blip r:embed="rId2" cstate="print"/>
          <a:srcRect/>
          <a:stretch>
            <a:fillRect/>
          </a:stretch>
        </p:blipFill>
        <p:spPr bwMode="auto">
          <a:xfrm>
            <a:off x="3352800" y="3886200"/>
            <a:ext cx="2981325" cy="226695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Mantle</a:t>
            </a:r>
            <a:endParaRPr lang="en-US" dirty="0"/>
          </a:p>
        </p:txBody>
      </p:sp>
      <p:sp>
        <p:nvSpPr>
          <p:cNvPr id="3" name="Content Placeholder 2"/>
          <p:cNvSpPr>
            <a:spLocks noGrp="1"/>
          </p:cNvSpPr>
          <p:nvPr>
            <p:ph idx="1"/>
          </p:nvPr>
        </p:nvSpPr>
        <p:spPr/>
        <p:txBody>
          <a:bodyPr/>
          <a:lstStyle/>
          <a:p>
            <a:pPr>
              <a:buNone/>
            </a:pPr>
            <a:r>
              <a:rPr lang="en-US" dirty="0" smtClean="0"/>
              <a:t>The layer of hot rock between Earth's crust and core.</a:t>
            </a:r>
            <a:endParaRPr lang="en-US" dirty="0"/>
          </a:p>
        </p:txBody>
      </p:sp>
      <p:pic>
        <p:nvPicPr>
          <p:cNvPr id="13314" name="Picture 2" descr="http://cdn.physorg.com/newman/gfx/news/2011/earthsmantle.jpg"/>
          <p:cNvPicPr>
            <a:picLocks noChangeAspect="1" noChangeArrowheads="1"/>
          </p:cNvPicPr>
          <p:nvPr/>
        </p:nvPicPr>
        <p:blipFill>
          <a:blip r:embed="rId2" cstate="print"/>
          <a:srcRect/>
          <a:stretch>
            <a:fillRect/>
          </a:stretch>
        </p:blipFill>
        <p:spPr bwMode="auto">
          <a:xfrm>
            <a:off x="3048000" y="2895600"/>
            <a:ext cx="3429000" cy="32575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M</a:t>
            </a:r>
            <a:r>
              <a:rPr lang="en-US" b="0" dirty="0" smtClean="0"/>
              <a:t>ass Movement</a:t>
            </a:r>
            <a:endParaRPr lang="en-US" dirty="0"/>
          </a:p>
        </p:txBody>
      </p:sp>
      <p:sp>
        <p:nvSpPr>
          <p:cNvPr id="3" name="Content Placeholder 2"/>
          <p:cNvSpPr>
            <a:spLocks noGrp="1"/>
          </p:cNvSpPr>
          <p:nvPr>
            <p:ph idx="1"/>
          </p:nvPr>
        </p:nvSpPr>
        <p:spPr/>
        <p:txBody>
          <a:bodyPr/>
          <a:lstStyle/>
          <a:p>
            <a:pPr>
              <a:buNone/>
            </a:pPr>
            <a:r>
              <a:rPr lang="en-US" dirty="0" smtClean="0"/>
              <a:t>The movement of any material, such as rock, soil or snow; down slope. Examples include: rock fall, landslide, and mudflows.</a:t>
            </a:r>
            <a:endParaRPr lang="en-US" dirty="0"/>
          </a:p>
        </p:txBody>
      </p:sp>
      <p:pic>
        <p:nvPicPr>
          <p:cNvPr id="4" name="Picture 2" descr="http://graphics8.nytimes.com/images/2005/01/11/national/mudslide.184.1.650.jpg"/>
          <p:cNvPicPr>
            <a:picLocks noChangeAspect="1" noChangeArrowheads="1"/>
          </p:cNvPicPr>
          <p:nvPr/>
        </p:nvPicPr>
        <p:blipFill>
          <a:blip r:embed="rId2" cstate="print"/>
          <a:srcRect/>
          <a:stretch>
            <a:fillRect/>
          </a:stretch>
        </p:blipFill>
        <p:spPr bwMode="auto">
          <a:xfrm>
            <a:off x="2133600" y="3048000"/>
            <a:ext cx="4962525" cy="34385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Abrasion</a:t>
            </a:r>
          </a:p>
        </p:txBody>
      </p:sp>
      <p:sp>
        <p:nvSpPr>
          <p:cNvPr id="3" name="Content Placeholder 2"/>
          <p:cNvSpPr>
            <a:spLocks noGrp="1"/>
          </p:cNvSpPr>
          <p:nvPr>
            <p:ph idx="1"/>
          </p:nvPr>
        </p:nvSpPr>
        <p:spPr/>
        <p:txBody>
          <a:bodyPr/>
          <a:lstStyle/>
          <a:p>
            <a:pPr>
              <a:buNone/>
            </a:pPr>
            <a:r>
              <a:rPr lang="en-US" dirty="0" smtClean="0"/>
              <a:t>The grinding and wearing away of rock surfaces through the mechanical action of other rock or sand particles.</a:t>
            </a:r>
            <a:endParaRPr lang="en-US" dirty="0"/>
          </a:p>
        </p:txBody>
      </p:sp>
      <p:pic>
        <p:nvPicPr>
          <p:cNvPr id="29700" name="Picture 4" descr="http://www.bcps.org/offices/lis/models/Forces/images/00njx2yk%5B1%5D.jpg"/>
          <p:cNvPicPr>
            <a:picLocks noChangeAspect="1" noChangeArrowheads="1"/>
          </p:cNvPicPr>
          <p:nvPr/>
        </p:nvPicPr>
        <p:blipFill>
          <a:blip r:embed="rId2" cstate="print"/>
          <a:srcRect/>
          <a:stretch>
            <a:fillRect/>
          </a:stretch>
        </p:blipFill>
        <p:spPr bwMode="auto">
          <a:xfrm>
            <a:off x="2667000" y="3505200"/>
            <a:ext cx="4191000" cy="27590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Mechanical Weathering</a:t>
            </a:r>
            <a:endParaRPr lang="en-US" dirty="0"/>
          </a:p>
        </p:txBody>
      </p:sp>
      <p:sp>
        <p:nvSpPr>
          <p:cNvPr id="3" name="Content Placeholder 2"/>
          <p:cNvSpPr>
            <a:spLocks noGrp="1"/>
          </p:cNvSpPr>
          <p:nvPr>
            <p:ph idx="1"/>
          </p:nvPr>
        </p:nvSpPr>
        <p:spPr/>
        <p:txBody>
          <a:bodyPr/>
          <a:lstStyle/>
          <a:p>
            <a:pPr>
              <a:buNone/>
            </a:pPr>
            <a:r>
              <a:rPr lang="en-US" dirty="0" smtClean="0"/>
              <a:t>The breakdown of rock into smaller pieces by physical means. The forces that cause mechanical weathering are water, wind, ice, and gravity.</a:t>
            </a:r>
          </a:p>
          <a:p>
            <a:pPr>
              <a:buNone/>
            </a:pPr>
            <a:endParaRPr lang="en-US" dirty="0" smtClean="0"/>
          </a:p>
          <a:p>
            <a:pPr>
              <a:buNone/>
            </a:pPr>
            <a:endParaRPr lang="en-US" dirty="0" smtClean="0"/>
          </a:p>
          <a:p>
            <a:pPr>
              <a:buNone/>
            </a:pPr>
            <a:r>
              <a:rPr lang="en-US" dirty="0" smtClean="0"/>
              <a:t>Click this </a:t>
            </a:r>
            <a:r>
              <a:rPr lang="en-US" dirty="0" smtClean="0">
                <a:hlinkClick r:id="rId2"/>
              </a:rPr>
              <a:t>link</a:t>
            </a:r>
            <a:endParaRPr lang="en-US" dirty="0"/>
          </a:p>
        </p:txBody>
      </p:sp>
      <p:grpSp>
        <p:nvGrpSpPr>
          <p:cNvPr id="4" name="Group 3"/>
          <p:cNvGrpSpPr/>
          <p:nvPr/>
        </p:nvGrpSpPr>
        <p:grpSpPr>
          <a:xfrm>
            <a:off x="76200" y="4953000"/>
            <a:ext cx="2438400" cy="1485900"/>
            <a:chOff x="228600" y="4343400"/>
            <a:chExt cx="3124200" cy="2019300"/>
          </a:xfrm>
        </p:grpSpPr>
        <p:pic>
          <p:nvPicPr>
            <p:cNvPr id="5" name="Picture 2" descr="Rocks broken by freeze-thaw action, Snowdonia."/>
            <p:cNvPicPr>
              <a:picLocks noChangeAspect="1" noChangeArrowheads="1"/>
            </p:cNvPicPr>
            <p:nvPr/>
          </p:nvPicPr>
          <p:blipFill>
            <a:blip r:embed="rId3" cstate="print"/>
            <a:srcRect/>
            <a:stretch>
              <a:fillRect/>
            </a:stretch>
          </p:blipFill>
          <p:spPr bwMode="auto">
            <a:xfrm>
              <a:off x="228600" y="4436110"/>
              <a:ext cx="3124200" cy="1926590"/>
            </a:xfrm>
            <a:prstGeom prst="rect">
              <a:avLst/>
            </a:prstGeom>
            <a:noFill/>
          </p:spPr>
        </p:pic>
        <p:sp>
          <p:nvSpPr>
            <p:cNvPr id="6" name="TextBox 5"/>
            <p:cNvSpPr txBox="1"/>
            <p:nvPr/>
          </p:nvSpPr>
          <p:spPr>
            <a:xfrm>
              <a:off x="304800" y="4343400"/>
              <a:ext cx="1066800" cy="369332"/>
            </a:xfrm>
            <a:prstGeom prst="rect">
              <a:avLst/>
            </a:prstGeom>
            <a:noFill/>
          </p:spPr>
          <p:txBody>
            <a:bodyPr wrap="square" rtlCol="0">
              <a:spAutoFit/>
            </a:bodyPr>
            <a:lstStyle/>
            <a:p>
              <a:r>
                <a:rPr lang="en-US" dirty="0" smtClean="0"/>
                <a:t>ICE</a:t>
              </a:r>
              <a:endParaRPr lang="en-US" dirty="0"/>
            </a:p>
          </p:txBody>
        </p:sp>
      </p:grpSp>
      <p:grpSp>
        <p:nvGrpSpPr>
          <p:cNvPr id="7" name="Group 6"/>
          <p:cNvGrpSpPr/>
          <p:nvPr/>
        </p:nvGrpSpPr>
        <p:grpSpPr>
          <a:xfrm>
            <a:off x="2590800" y="4991100"/>
            <a:ext cx="2276475" cy="1466851"/>
            <a:chOff x="3429000" y="4876800"/>
            <a:chExt cx="2276475" cy="1466851"/>
          </a:xfrm>
        </p:grpSpPr>
        <p:pic>
          <p:nvPicPr>
            <p:cNvPr id="8" name="Picture 4" descr="Landslips"/>
            <p:cNvPicPr>
              <a:picLocks noChangeAspect="1" noChangeArrowheads="1"/>
            </p:cNvPicPr>
            <p:nvPr/>
          </p:nvPicPr>
          <p:blipFill>
            <a:blip r:embed="rId4" cstate="print"/>
            <a:srcRect/>
            <a:stretch>
              <a:fillRect/>
            </a:stretch>
          </p:blipFill>
          <p:spPr bwMode="auto">
            <a:xfrm>
              <a:off x="3429000" y="4876800"/>
              <a:ext cx="2276475" cy="1466851"/>
            </a:xfrm>
            <a:prstGeom prst="rect">
              <a:avLst/>
            </a:prstGeom>
            <a:noFill/>
          </p:spPr>
        </p:pic>
        <p:sp>
          <p:nvSpPr>
            <p:cNvPr id="9" name="TextBox 8"/>
            <p:cNvSpPr txBox="1"/>
            <p:nvPr/>
          </p:nvSpPr>
          <p:spPr>
            <a:xfrm>
              <a:off x="3429000" y="4876800"/>
              <a:ext cx="1295400" cy="381000"/>
            </a:xfrm>
            <a:prstGeom prst="rect">
              <a:avLst/>
            </a:prstGeom>
            <a:noFill/>
          </p:spPr>
          <p:txBody>
            <a:bodyPr wrap="square" rtlCol="0">
              <a:spAutoFit/>
            </a:bodyPr>
            <a:lstStyle/>
            <a:p>
              <a:r>
                <a:rPr lang="en-US" dirty="0" smtClean="0"/>
                <a:t>GRAVITY</a:t>
              </a:r>
              <a:endParaRPr lang="en-US" dirty="0"/>
            </a:p>
          </p:txBody>
        </p:sp>
      </p:grpSp>
      <p:grpSp>
        <p:nvGrpSpPr>
          <p:cNvPr id="10" name="Group 9"/>
          <p:cNvGrpSpPr/>
          <p:nvPr/>
        </p:nvGrpSpPr>
        <p:grpSpPr>
          <a:xfrm>
            <a:off x="4953000" y="5067300"/>
            <a:ext cx="2286000" cy="1390651"/>
            <a:chOff x="5781675" y="4953000"/>
            <a:chExt cx="2286000" cy="1390651"/>
          </a:xfrm>
        </p:grpSpPr>
        <p:pic>
          <p:nvPicPr>
            <p:cNvPr id="11" name="Picture 6" descr="Sand dunes on a Welsh beach."/>
            <p:cNvPicPr>
              <a:picLocks noChangeAspect="1" noChangeArrowheads="1"/>
            </p:cNvPicPr>
            <p:nvPr/>
          </p:nvPicPr>
          <p:blipFill>
            <a:blip r:embed="rId5" cstate="print"/>
            <a:srcRect/>
            <a:stretch>
              <a:fillRect/>
            </a:stretch>
          </p:blipFill>
          <p:spPr bwMode="auto">
            <a:xfrm>
              <a:off x="5791200" y="4953000"/>
              <a:ext cx="2276475" cy="1390651"/>
            </a:xfrm>
            <a:prstGeom prst="rect">
              <a:avLst/>
            </a:prstGeom>
            <a:noFill/>
          </p:spPr>
        </p:pic>
        <p:sp>
          <p:nvSpPr>
            <p:cNvPr id="12" name="TextBox 11"/>
            <p:cNvSpPr txBox="1"/>
            <p:nvPr/>
          </p:nvSpPr>
          <p:spPr>
            <a:xfrm>
              <a:off x="5781675" y="4953000"/>
              <a:ext cx="1066800" cy="381000"/>
            </a:xfrm>
            <a:prstGeom prst="rect">
              <a:avLst/>
            </a:prstGeom>
            <a:noFill/>
          </p:spPr>
          <p:txBody>
            <a:bodyPr wrap="square" rtlCol="0">
              <a:spAutoFit/>
            </a:bodyPr>
            <a:lstStyle/>
            <a:p>
              <a:r>
                <a:rPr lang="en-US" dirty="0" smtClean="0"/>
                <a:t>WIND</a:t>
              </a:r>
              <a:endParaRPr lang="en-US" dirty="0"/>
            </a:p>
          </p:txBody>
        </p:sp>
      </p:grpSp>
      <p:grpSp>
        <p:nvGrpSpPr>
          <p:cNvPr id="15" name="Group 14"/>
          <p:cNvGrpSpPr/>
          <p:nvPr/>
        </p:nvGrpSpPr>
        <p:grpSpPr>
          <a:xfrm>
            <a:off x="7315200" y="5029200"/>
            <a:ext cx="1828800" cy="1466851"/>
            <a:chOff x="7315200" y="5029200"/>
            <a:chExt cx="1828800" cy="1466851"/>
          </a:xfrm>
        </p:grpSpPr>
        <p:pic>
          <p:nvPicPr>
            <p:cNvPr id="13" name="Picture 8" descr="V-shaped valleys"/>
            <p:cNvPicPr>
              <a:picLocks noChangeAspect="1" noChangeArrowheads="1"/>
            </p:cNvPicPr>
            <p:nvPr/>
          </p:nvPicPr>
          <p:blipFill>
            <a:blip r:embed="rId6" cstate="print"/>
            <a:srcRect l="6694" r="12971"/>
            <a:stretch>
              <a:fillRect/>
            </a:stretch>
          </p:blipFill>
          <p:spPr bwMode="auto">
            <a:xfrm>
              <a:off x="7315200" y="5029200"/>
              <a:ext cx="1828800" cy="1466851"/>
            </a:xfrm>
            <a:prstGeom prst="rect">
              <a:avLst/>
            </a:prstGeom>
            <a:noFill/>
          </p:spPr>
        </p:pic>
        <p:sp>
          <p:nvSpPr>
            <p:cNvPr id="14" name="TextBox 13"/>
            <p:cNvSpPr txBox="1"/>
            <p:nvPr/>
          </p:nvSpPr>
          <p:spPr>
            <a:xfrm>
              <a:off x="7315200" y="5029200"/>
              <a:ext cx="1066800" cy="369332"/>
            </a:xfrm>
            <a:prstGeom prst="rect">
              <a:avLst/>
            </a:prstGeom>
            <a:noFill/>
          </p:spPr>
          <p:txBody>
            <a:bodyPr wrap="square" rtlCol="0">
              <a:spAutoFit/>
            </a:bodyPr>
            <a:lstStyle/>
            <a:p>
              <a:r>
                <a:rPr lang="en-US" dirty="0" smtClean="0"/>
                <a:t>WATER</a:t>
              </a:r>
              <a:endParaRPr lang="en-US"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Pangea</a:t>
            </a:r>
            <a:endParaRPr lang="en-US" dirty="0"/>
          </a:p>
        </p:txBody>
      </p:sp>
      <p:sp>
        <p:nvSpPr>
          <p:cNvPr id="3" name="Content Placeholder 2"/>
          <p:cNvSpPr>
            <a:spLocks noGrp="1"/>
          </p:cNvSpPr>
          <p:nvPr>
            <p:ph idx="1"/>
          </p:nvPr>
        </p:nvSpPr>
        <p:spPr/>
        <p:txBody>
          <a:bodyPr/>
          <a:lstStyle/>
          <a:p>
            <a:pPr>
              <a:buNone/>
            </a:pPr>
            <a:r>
              <a:rPr lang="en-US" dirty="0" smtClean="0"/>
              <a:t>Greek for “all earth”. The combination of all present continents in one single continent.</a:t>
            </a:r>
            <a:endParaRPr lang="en-US" dirty="0"/>
          </a:p>
        </p:txBody>
      </p:sp>
      <p:pic>
        <p:nvPicPr>
          <p:cNvPr id="9218" name="Picture 2" descr="http://static.newworldencyclopedia.org/8/8e/Pangea_animation_03.gif"/>
          <p:cNvPicPr>
            <a:picLocks noChangeAspect="1" noChangeArrowheads="1" noCrop="1"/>
          </p:cNvPicPr>
          <p:nvPr/>
        </p:nvPicPr>
        <p:blipFill>
          <a:blip r:embed="rId2" cstate="print"/>
          <a:srcRect/>
          <a:stretch>
            <a:fillRect/>
          </a:stretch>
        </p:blipFill>
        <p:spPr bwMode="auto">
          <a:xfrm>
            <a:off x="3200400" y="3352800"/>
            <a:ext cx="2971800" cy="237744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Plate Boundaries</a:t>
            </a:r>
            <a:endParaRPr lang="en-US" dirty="0"/>
          </a:p>
        </p:txBody>
      </p:sp>
      <p:sp>
        <p:nvSpPr>
          <p:cNvPr id="3" name="Content Placeholder 2"/>
          <p:cNvSpPr>
            <a:spLocks noGrp="1"/>
          </p:cNvSpPr>
          <p:nvPr>
            <p:ph idx="1"/>
          </p:nvPr>
        </p:nvSpPr>
        <p:spPr/>
        <p:txBody>
          <a:bodyPr/>
          <a:lstStyle/>
          <a:p>
            <a:pPr>
              <a:buNone/>
            </a:pPr>
            <a:r>
              <a:rPr lang="en-US" dirty="0" smtClean="0"/>
              <a:t>The edges where two or more tectonic plates meet; may be convergent, divergent, or transform.</a:t>
            </a:r>
            <a:endParaRPr lang="en-US" dirty="0"/>
          </a:p>
        </p:txBody>
      </p:sp>
      <p:pic>
        <p:nvPicPr>
          <p:cNvPr id="4" name="Picture 2" descr="http://geology.csupomona.edu/drjessey/class/Gsc101/boundaries.gif"/>
          <p:cNvPicPr>
            <a:picLocks noChangeAspect="1" noChangeArrowheads="1"/>
          </p:cNvPicPr>
          <p:nvPr/>
        </p:nvPicPr>
        <p:blipFill>
          <a:blip r:embed="rId2" cstate="print"/>
          <a:srcRect/>
          <a:stretch>
            <a:fillRect/>
          </a:stretch>
        </p:blipFill>
        <p:spPr bwMode="auto">
          <a:xfrm>
            <a:off x="1981200" y="3276600"/>
            <a:ext cx="5334000" cy="325269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Plate Tectonics</a:t>
            </a:r>
            <a:endParaRPr lang="en-US" dirty="0"/>
          </a:p>
        </p:txBody>
      </p:sp>
      <p:sp>
        <p:nvSpPr>
          <p:cNvPr id="3" name="Content Placeholder 2"/>
          <p:cNvSpPr>
            <a:spLocks noGrp="1"/>
          </p:cNvSpPr>
          <p:nvPr>
            <p:ph idx="1"/>
          </p:nvPr>
        </p:nvSpPr>
        <p:spPr>
          <a:xfrm>
            <a:off x="457200" y="1600200"/>
            <a:ext cx="3505200" cy="4525963"/>
          </a:xfrm>
        </p:spPr>
        <p:txBody>
          <a:bodyPr/>
          <a:lstStyle/>
          <a:p>
            <a:pPr>
              <a:buNone/>
            </a:pPr>
            <a:r>
              <a:rPr lang="en-US" dirty="0" smtClean="0"/>
              <a:t>The theory that the lithosphere is made up of about 30 large sections or plates which are in constant, very slow motion.</a:t>
            </a:r>
            <a:endParaRPr lang="en-US" dirty="0"/>
          </a:p>
        </p:txBody>
      </p:sp>
      <p:pic>
        <p:nvPicPr>
          <p:cNvPr id="7170" name="Picture 2" descr="http://uh.edu/engines/platemotions.jpg"/>
          <p:cNvPicPr>
            <a:picLocks noChangeAspect="1" noChangeArrowheads="1"/>
          </p:cNvPicPr>
          <p:nvPr/>
        </p:nvPicPr>
        <p:blipFill>
          <a:blip r:embed="rId2" cstate="print"/>
          <a:srcRect/>
          <a:stretch>
            <a:fillRect/>
          </a:stretch>
        </p:blipFill>
        <p:spPr bwMode="auto">
          <a:xfrm>
            <a:off x="4038600" y="1371600"/>
            <a:ext cx="4733925" cy="511492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Radiation</a:t>
            </a:r>
            <a:endParaRPr lang="en-US" dirty="0"/>
          </a:p>
        </p:txBody>
      </p:sp>
      <p:sp>
        <p:nvSpPr>
          <p:cNvPr id="3" name="Content Placeholder 2"/>
          <p:cNvSpPr>
            <a:spLocks noGrp="1"/>
          </p:cNvSpPr>
          <p:nvPr>
            <p:ph idx="1"/>
          </p:nvPr>
        </p:nvSpPr>
        <p:spPr/>
        <p:txBody>
          <a:bodyPr/>
          <a:lstStyle/>
          <a:p>
            <a:pPr>
              <a:buNone/>
            </a:pPr>
            <a:r>
              <a:rPr lang="en-US" dirty="0" smtClean="0"/>
              <a:t>Energy transfer without direct contact, as in the transport of heat from the sun to Earth.</a:t>
            </a:r>
            <a:endParaRPr lang="en-US" dirty="0"/>
          </a:p>
        </p:txBody>
      </p:sp>
      <p:pic>
        <p:nvPicPr>
          <p:cNvPr id="6146" name="Picture 2" descr="http://www.ux1.eiu.edu/~cxtdm/met/radiation_pres.jpg"/>
          <p:cNvPicPr>
            <a:picLocks noChangeAspect="1" noChangeArrowheads="1"/>
          </p:cNvPicPr>
          <p:nvPr/>
        </p:nvPicPr>
        <p:blipFill>
          <a:blip r:embed="rId2" cstate="print"/>
          <a:srcRect/>
          <a:stretch>
            <a:fillRect/>
          </a:stretch>
        </p:blipFill>
        <p:spPr bwMode="auto">
          <a:xfrm>
            <a:off x="2971800" y="2743200"/>
            <a:ext cx="4648200" cy="362559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Ring of Fire</a:t>
            </a:r>
            <a:endParaRPr lang="en-US" dirty="0"/>
          </a:p>
        </p:txBody>
      </p:sp>
      <p:sp>
        <p:nvSpPr>
          <p:cNvPr id="3" name="Content Placeholder 2"/>
          <p:cNvSpPr>
            <a:spLocks noGrp="1"/>
          </p:cNvSpPr>
          <p:nvPr>
            <p:ph idx="1"/>
          </p:nvPr>
        </p:nvSpPr>
        <p:spPr/>
        <p:txBody>
          <a:bodyPr/>
          <a:lstStyle/>
          <a:p>
            <a:pPr>
              <a:buNone/>
            </a:pPr>
            <a:r>
              <a:rPr lang="en-US" dirty="0" smtClean="0"/>
              <a:t>An area associated with plate boundaries around the Pacific Ocean that has a large amount of volcanic and earthquake activity.</a:t>
            </a:r>
            <a:endParaRPr lang="en-US" dirty="0"/>
          </a:p>
        </p:txBody>
      </p:sp>
      <p:pic>
        <p:nvPicPr>
          <p:cNvPr id="4" name="Picture 4" descr="http://upload.wikimedia.org/wikipedia/commons/b/b0/Map_plate_tectonics_world.gif">
            <a:hlinkClick r:id="rId2"/>
          </p:cNvPr>
          <p:cNvPicPr>
            <a:picLocks noChangeAspect="1" noChangeArrowheads="1"/>
          </p:cNvPicPr>
          <p:nvPr/>
        </p:nvPicPr>
        <p:blipFill>
          <a:blip r:embed="rId3" cstate="print"/>
          <a:srcRect/>
          <a:stretch>
            <a:fillRect/>
          </a:stretch>
        </p:blipFill>
        <p:spPr bwMode="auto">
          <a:xfrm>
            <a:off x="2590800" y="2991430"/>
            <a:ext cx="5715000" cy="3593624"/>
          </a:xfrm>
          <a:prstGeom prst="rect">
            <a:avLst/>
          </a:prstGeom>
          <a:noFill/>
        </p:spPr>
      </p:pic>
      <p:sp>
        <p:nvSpPr>
          <p:cNvPr id="5" name="TextBox 4"/>
          <p:cNvSpPr txBox="1"/>
          <p:nvPr/>
        </p:nvSpPr>
        <p:spPr>
          <a:xfrm>
            <a:off x="762000" y="4495800"/>
            <a:ext cx="1752600" cy="1384995"/>
          </a:xfrm>
          <a:prstGeom prst="rect">
            <a:avLst/>
          </a:prstGeom>
          <a:noFill/>
        </p:spPr>
        <p:txBody>
          <a:bodyPr wrap="square" rtlCol="0">
            <a:spAutoFit/>
          </a:bodyPr>
          <a:lstStyle/>
          <a:p>
            <a:r>
              <a:rPr lang="en-US" sz="1400" i="1" dirty="0" smtClean="0"/>
              <a:t>Click on the picture to see where volcanic eruptions have been recorded on earth.</a:t>
            </a:r>
            <a:endParaRPr lang="en-US" sz="1400"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smtClean="0"/>
              <a:t>Subduction</a:t>
            </a:r>
            <a:r>
              <a:rPr lang="en-US" b="0" dirty="0" smtClean="0"/>
              <a:t> Zone</a:t>
            </a:r>
            <a:endParaRPr lang="en-US" dirty="0"/>
          </a:p>
        </p:txBody>
      </p:sp>
      <p:sp>
        <p:nvSpPr>
          <p:cNvPr id="3" name="Content Placeholder 2"/>
          <p:cNvSpPr>
            <a:spLocks noGrp="1"/>
          </p:cNvSpPr>
          <p:nvPr>
            <p:ph idx="1"/>
          </p:nvPr>
        </p:nvSpPr>
        <p:spPr/>
        <p:txBody>
          <a:bodyPr/>
          <a:lstStyle/>
          <a:p>
            <a:pPr>
              <a:buNone/>
            </a:pPr>
            <a:r>
              <a:rPr lang="en-US" dirty="0" smtClean="0"/>
              <a:t>At a convergent boundary when one plate is </a:t>
            </a:r>
            <a:r>
              <a:rPr lang="en-US" dirty="0" err="1" smtClean="0"/>
              <a:t>subducted</a:t>
            </a:r>
            <a:r>
              <a:rPr lang="en-US" dirty="0" smtClean="0"/>
              <a:t> or sinks below the other plate.</a:t>
            </a:r>
            <a:endParaRPr lang="en-US" dirty="0"/>
          </a:p>
        </p:txBody>
      </p:sp>
      <p:pic>
        <p:nvPicPr>
          <p:cNvPr id="4098" name="Picture 2" descr="http://www.geo.cornell.edu/hawaii/220/PRI/images/subduction2.jpg"/>
          <p:cNvPicPr>
            <a:picLocks noChangeAspect="1" noChangeArrowheads="1"/>
          </p:cNvPicPr>
          <p:nvPr/>
        </p:nvPicPr>
        <p:blipFill>
          <a:blip r:embed="rId2" cstate="print"/>
          <a:srcRect/>
          <a:stretch>
            <a:fillRect/>
          </a:stretch>
        </p:blipFill>
        <p:spPr bwMode="auto">
          <a:xfrm>
            <a:off x="2895600" y="3505200"/>
            <a:ext cx="3581400" cy="248274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p:spPr>
        <p:txBody>
          <a:bodyPr>
            <a:normAutofit fontScale="90000"/>
          </a:bodyPr>
          <a:lstStyle/>
          <a:p>
            <a:r>
              <a:rPr lang="en-US" b="0" dirty="0" smtClean="0"/>
              <a:t>Tectonic Plate</a:t>
            </a:r>
            <a:r>
              <a:rPr lang="en-US" b="0" dirty="0"/>
              <a:t>/ </a:t>
            </a:r>
            <a:r>
              <a:rPr lang="en-US" b="0" dirty="0" err="1" smtClean="0"/>
              <a:t>Lithospheric</a:t>
            </a:r>
            <a:r>
              <a:rPr lang="en-US" b="0" dirty="0" smtClean="0"/>
              <a:t> Plate</a:t>
            </a:r>
            <a:endParaRPr lang="en-US" dirty="0"/>
          </a:p>
        </p:txBody>
      </p:sp>
      <p:sp>
        <p:nvSpPr>
          <p:cNvPr id="3" name="Content Placeholder 2"/>
          <p:cNvSpPr>
            <a:spLocks noGrp="1"/>
          </p:cNvSpPr>
          <p:nvPr>
            <p:ph idx="1"/>
          </p:nvPr>
        </p:nvSpPr>
        <p:spPr>
          <a:xfrm>
            <a:off x="457200" y="1905000"/>
            <a:ext cx="8229600" cy="4221163"/>
          </a:xfrm>
        </p:spPr>
        <p:txBody>
          <a:bodyPr/>
          <a:lstStyle/>
          <a:p>
            <a:pPr>
              <a:buNone/>
            </a:pPr>
            <a:r>
              <a:rPr lang="en-US" dirty="0" smtClean="0"/>
              <a:t>Extremely large pieces of lithosphere (Earth's crust).</a:t>
            </a:r>
            <a:endParaRPr lang="en-US" dirty="0"/>
          </a:p>
        </p:txBody>
      </p:sp>
      <p:pic>
        <p:nvPicPr>
          <p:cNvPr id="3074" name="Picture 2" descr="http://topnews.in/usa/files/tectonic-plates.JPG"/>
          <p:cNvPicPr>
            <a:picLocks noChangeAspect="1" noChangeArrowheads="1"/>
          </p:cNvPicPr>
          <p:nvPr/>
        </p:nvPicPr>
        <p:blipFill>
          <a:blip r:embed="rId2" cstate="print"/>
          <a:srcRect/>
          <a:stretch>
            <a:fillRect/>
          </a:stretch>
        </p:blipFill>
        <p:spPr bwMode="auto">
          <a:xfrm>
            <a:off x="4953000" y="2514600"/>
            <a:ext cx="3459051" cy="383738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 Boundary</a:t>
            </a:r>
            <a:endParaRPr lang="en-US" dirty="0"/>
          </a:p>
        </p:txBody>
      </p:sp>
      <p:sp>
        <p:nvSpPr>
          <p:cNvPr id="3" name="Content Placeholder 2"/>
          <p:cNvSpPr>
            <a:spLocks noGrp="1"/>
          </p:cNvSpPr>
          <p:nvPr>
            <p:ph idx="1"/>
          </p:nvPr>
        </p:nvSpPr>
        <p:spPr/>
        <p:txBody>
          <a:bodyPr/>
          <a:lstStyle/>
          <a:p>
            <a:pPr>
              <a:buNone/>
            </a:pPr>
            <a:r>
              <a:rPr lang="en-US" dirty="0" smtClean="0"/>
              <a:t>The boundary between tectonic plates that are sliding past each other horizontally.</a:t>
            </a:r>
          </a:p>
          <a:p>
            <a:pPr>
              <a:buNone/>
            </a:pPr>
            <a:endParaRPr lang="en-US" dirty="0"/>
          </a:p>
        </p:txBody>
      </p:sp>
      <p:pic>
        <p:nvPicPr>
          <p:cNvPr id="4" name="Picture 3" descr="transform1_jpg.gif">
            <a:hlinkClick r:id="rId2"/>
          </p:cNvPr>
          <p:cNvPicPr>
            <a:picLocks noChangeAspect="1"/>
          </p:cNvPicPr>
          <p:nvPr/>
        </p:nvPicPr>
        <p:blipFill>
          <a:blip r:embed="rId3" cstate="print"/>
          <a:stretch>
            <a:fillRect/>
          </a:stretch>
        </p:blipFill>
        <p:spPr>
          <a:xfrm>
            <a:off x="2819400" y="3276600"/>
            <a:ext cx="3669776" cy="2605088"/>
          </a:xfrm>
          <a:prstGeom prst="rect">
            <a:avLst/>
          </a:prstGeom>
        </p:spPr>
      </p:pic>
      <p:sp>
        <p:nvSpPr>
          <p:cNvPr id="5" name="TextBox 4"/>
          <p:cNvSpPr txBox="1"/>
          <p:nvPr/>
        </p:nvSpPr>
        <p:spPr>
          <a:xfrm>
            <a:off x="6629400" y="3276600"/>
            <a:ext cx="1676400" cy="1754326"/>
          </a:xfrm>
          <a:prstGeom prst="rect">
            <a:avLst/>
          </a:prstGeom>
          <a:noFill/>
        </p:spPr>
        <p:txBody>
          <a:bodyPr wrap="square" rtlCol="0">
            <a:spAutoFit/>
          </a:bodyPr>
          <a:lstStyle/>
          <a:p>
            <a:r>
              <a:rPr lang="en-US" dirty="0" smtClean="0"/>
              <a:t>Click on the picture to play the animation of a transform boundary</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Weathering</a:t>
            </a:r>
            <a:endParaRPr lang="en-US" dirty="0"/>
          </a:p>
        </p:txBody>
      </p:sp>
      <p:sp>
        <p:nvSpPr>
          <p:cNvPr id="3" name="Content Placeholder 2"/>
          <p:cNvSpPr>
            <a:spLocks noGrp="1"/>
          </p:cNvSpPr>
          <p:nvPr>
            <p:ph idx="1"/>
          </p:nvPr>
        </p:nvSpPr>
        <p:spPr/>
        <p:txBody>
          <a:bodyPr>
            <a:normAutofit/>
          </a:bodyPr>
          <a:lstStyle/>
          <a:p>
            <a:pPr>
              <a:buNone/>
            </a:pPr>
            <a:r>
              <a:rPr lang="en-US" sz="2400" dirty="0" smtClean="0"/>
              <a:t>The breakdown of rocks at the Earth’s surface, by the action of rainwater, extremes of temperature, and biological activity. It does not involve the removal of rock material. There are three types of weathering, physical, chemical and biological.</a:t>
            </a:r>
          </a:p>
          <a:p>
            <a:pPr>
              <a:buNone/>
            </a:pPr>
            <a:endParaRPr lang="en-US" sz="2400" dirty="0" smtClean="0"/>
          </a:p>
          <a:p>
            <a:pPr>
              <a:buNone/>
            </a:pPr>
            <a:endParaRPr lang="en-US" sz="2400" dirty="0" smtClean="0"/>
          </a:p>
          <a:p>
            <a:pPr>
              <a:buNone/>
            </a:pPr>
            <a:r>
              <a:rPr lang="en-US" sz="1600" dirty="0" smtClean="0"/>
              <a:t>Click this picture to watch a video.</a:t>
            </a:r>
            <a:endParaRPr lang="en-US" sz="1600" dirty="0"/>
          </a:p>
        </p:txBody>
      </p:sp>
      <p:pic>
        <p:nvPicPr>
          <p:cNvPr id="4" name="Picture 2" descr="Exfoliation image"/>
          <p:cNvPicPr>
            <a:picLocks noChangeAspect="1" noChangeArrowheads="1"/>
          </p:cNvPicPr>
          <p:nvPr/>
        </p:nvPicPr>
        <p:blipFill>
          <a:blip r:embed="rId2" cstate="print"/>
          <a:srcRect/>
          <a:stretch>
            <a:fillRect/>
          </a:stretch>
        </p:blipFill>
        <p:spPr bwMode="auto">
          <a:xfrm>
            <a:off x="6016678" y="4798469"/>
            <a:ext cx="2771954" cy="1828800"/>
          </a:xfrm>
          <a:prstGeom prst="rect">
            <a:avLst/>
          </a:prstGeom>
          <a:noFill/>
        </p:spPr>
      </p:pic>
      <p:pic>
        <p:nvPicPr>
          <p:cNvPr id="5" name="Picture 4" descr="Malham Cove, Yorkshire">
            <a:hlinkClick r:id="rId3"/>
          </p:cNvPr>
          <p:cNvPicPr>
            <a:picLocks noChangeAspect="1" noChangeArrowheads="1"/>
          </p:cNvPicPr>
          <p:nvPr/>
        </p:nvPicPr>
        <p:blipFill>
          <a:blip r:embed="rId4" cstate="print"/>
          <a:srcRect/>
          <a:stretch>
            <a:fillRect/>
          </a:stretch>
        </p:blipFill>
        <p:spPr bwMode="auto">
          <a:xfrm>
            <a:off x="337620" y="4763161"/>
            <a:ext cx="2499360" cy="1864107"/>
          </a:xfrm>
          <a:prstGeom prst="rect">
            <a:avLst/>
          </a:prstGeom>
          <a:noFill/>
        </p:spPr>
      </p:pic>
      <p:sp>
        <p:nvSpPr>
          <p:cNvPr id="6" name="TextBox 5"/>
          <p:cNvSpPr txBox="1"/>
          <p:nvPr/>
        </p:nvSpPr>
        <p:spPr>
          <a:xfrm>
            <a:off x="1524000" y="6248400"/>
            <a:ext cx="1699671" cy="369332"/>
          </a:xfrm>
          <a:prstGeom prst="rect">
            <a:avLst/>
          </a:prstGeom>
          <a:noFill/>
        </p:spPr>
        <p:txBody>
          <a:bodyPr wrap="square" rtlCol="0">
            <a:spAutoFit/>
          </a:bodyPr>
          <a:lstStyle/>
          <a:p>
            <a:r>
              <a:rPr lang="en-US" b="1" dirty="0" smtClean="0">
                <a:solidFill>
                  <a:schemeClr val="bg1"/>
                </a:solidFill>
              </a:rPr>
              <a:t>Chemical</a:t>
            </a:r>
            <a:endParaRPr lang="en-US" b="1" dirty="0">
              <a:solidFill>
                <a:schemeClr val="bg1"/>
              </a:solidFill>
            </a:endParaRPr>
          </a:p>
        </p:txBody>
      </p:sp>
      <p:sp>
        <p:nvSpPr>
          <p:cNvPr id="7" name="TextBox 6"/>
          <p:cNvSpPr txBox="1"/>
          <p:nvPr/>
        </p:nvSpPr>
        <p:spPr>
          <a:xfrm>
            <a:off x="7543800" y="6248400"/>
            <a:ext cx="1600200" cy="369332"/>
          </a:xfrm>
          <a:prstGeom prst="rect">
            <a:avLst/>
          </a:prstGeom>
          <a:noFill/>
        </p:spPr>
        <p:txBody>
          <a:bodyPr wrap="square" rtlCol="0">
            <a:spAutoFit/>
          </a:bodyPr>
          <a:lstStyle/>
          <a:p>
            <a:r>
              <a:rPr lang="en-US" b="1" dirty="0" smtClean="0">
                <a:solidFill>
                  <a:schemeClr val="bg1"/>
                </a:solidFill>
              </a:rPr>
              <a:t>Physical</a:t>
            </a:r>
            <a:endParaRPr lang="en-US" b="1" dirty="0">
              <a:solidFill>
                <a:schemeClr val="bg1"/>
              </a:solidFill>
            </a:endParaRPr>
          </a:p>
        </p:txBody>
      </p:sp>
      <p:pic>
        <p:nvPicPr>
          <p:cNvPr id="8" name="Picture 6" descr="Biological Weathering 1"/>
          <p:cNvPicPr>
            <a:picLocks noChangeAspect="1" noChangeArrowheads="1"/>
          </p:cNvPicPr>
          <p:nvPr/>
        </p:nvPicPr>
        <p:blipFill>
          <a:blip r:embed="rId5" cstate="print"/>
          <a:srcRect/>
          <a:stretch>
            <a:fillRect/>
          </a:stretch>
        </p:blipFill>
        <p:spPr bwMode="auto">
          <a:xfrm>
            <a:off x="3995220" y="4781124"/>
            <a:ext cx="1341120" cy="1846146"/>
          </a:xfrm>
          <a:prstGeom prst="rect">
            <a:avLst/>
          </a:prstGeom>
          <a:noFill/>
        </p:spPr>
      </p:pic>
      <p:cxnSp>
        <p:nvCxnSpPr>
          <p:cNvPr id="10" name="Straight Arrow Connector 9"/>
          <p:cNvCxnSpPr/>
          <p:nvPr/>
        </p:nvCxnSpPr>
        <p:spPr>
          <a:xfrm flipH="1">
            <a:off x="3048000" y="4419600"/>
            <a:ext cx="228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Acid </a:t>
            </a:r>
            <a:r>
              <a:rPr lang="en-US" b="0" dirty="0"/>
              <a:t>rain</a:t>
            </a:r>
            <a:endParaRPr lang="en-US" dirty="0"/>
          </a:p>
        </p:txBody>
      </p:sp>
      <p:sp>
        <p:nvSpPr>
          <p:cNvPr id="3" name="Content Placeholder 2"/>
          <p:cNvSpPr>
            <a:spLocks noGrp="1"/>
          </p:cNvSpPr>
          <p:nvPr>
            <p:ph idx="1"/>
          </p:nvPr>
        </p:nvSpPr>
        <p:spPr/>
        <p:txBody>
          <a:bodyPr/>
          <a:lstStyle/>
          <a:p>
            <a:pPr>
              <a:buNone/>
            </a:pPr>
            <a:r>
              <a:rPr lang="en-US" dirty="0" smtClean="0"/>
              <a:t>Rain containing acids that form in the atmosphere when industrial gas emissions (especially sulfur dioxide and nitrogen oxides) combine with water.</a:t>
            </a:r>
            <a:endParaRPr lang="en-US" dirty="0"/>
          </a:p>
        </p:txBody>
      </p:sp>
      <p:pic>
        <p:nvPicPr>
          <p:cNvPr id="28674" name="Picture 2" descr="http://greenberg-art.com/.Toons/.Toons,%20Environ/qqxsgAcid%20rain.gif"/>
          <p:cNvPicPr>
            <a:picLocks noChangeAspect="1" noChangeArrowheads="1"/>
          </p:cNvPicPr>
          <p:nvPr/>
        </p:nvPicPr>
        <p:blipFill>
          <a:blip r:embed="rId2" cstate="print"/>
          <a:srcRect/>
          <a:stretch>
            <a:fillRect/>
          </a:stretch>
        </p:blipFill>
        <p:spPr bwMode="auto">
          <a:xfrm>
            <a:off x="2286000" y="3352800"/>
            <a:ext cx="4419600" cy="327411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Atmosphere</a:t>
            </a:r>
            <a:endParaRPr lang="en-US" dirty="0"/>
          </a:p>
        </p:txBody>
      </p:sp>
      <p:sp>
        <p:nvSpPr>
          <p:cNvPr id="3" name="Content Placeholder 2"/>
          <p:cNvSpPr>
            <a:spLocks noGrp="1"/>
          </p:cNvSpPr>
          <p:nvPr>
            <p:ph idx="1"/>
          </p:nvPr>
        </p:nvSpPr>
        <p:spPr/>
        <p:txBody>
          <a:bodyPr/>
          <a:lstStyle/>
          <a:p>
            <a:pPr>
              <a:buNone/>
            </a:pPr>
            <a:r>
              <a:rPr lang="en-US" dirty="0" smtClean="0"/>
              <a:t>The mixture of gases surrounding Earth and other planets.</a:t>
            </a:r>
            <a:endParaRPr lang="en-US" dirty="0"/>
          </a:p>
        </p:txBody>
      </p:sp>
      <p:sp>
        <p:nvSpPr>
          <p:cNvPr id="27650" name="AutoShape 2" descr="data:image/jpeg;base64,/9j/4AAQSkZJRgABAQAAAQABAAD/2wCEAAkGBhAPDg0NDw8QDQ0NDQ0NDA8PDQ4PDw0NFRAVFBQQEhIYGyYeFxkjGRQSHy8gJCcpLCwsFR8yNTAqNSY3LCkBCQoKDgwOFQ8PGCkcFBwpKSkpKSkpKSkpKSkpKSksLCwpKSkpKSkpKSwsKSkpKSkpKSkpKSkpKSkpKSwsKSksKf/AABEIAK0BIwMBIgACEQEDEQH/xAAbAAEBAQEBAQEBAAAAAAAAAAAAAQIDBAYFB//EAD0QAAICAQEEBQoEBQMFAAAAAAABAhEDEgQhMVEFE0FhcQYUFSIyUoGRocFCcpKxI4Ki0fAWQ2Jjc9Lh8f/EABkBAQEBAQEBAAAAAAAAAAAAAAABAgMEBf/EACIRAQACAQQCAwEBAAAAAAAAAAABERMCAxIUBFFBYfAhsf/aAAwDAQACEQMRAD8A/ixQVI+pTigotAqJQLQoCCi0UFs0DVCgM0C0KAgotACAtCgqELQIICglCAtEIBCgioQ0KIMgukUFQhogEAFEVAUhAIUGVQCikHehRaLR6nFmgaoUUShRaFBEoGqJQEoUaogEoGhQGaIaAGaBoUQZoFoUFZoUaJQLSiUaoURbZoFolEVAUGRAUgVBRSEEBSURUBQQQhSEUAKQekFFHqcbQUWi0EtktFoFLQUWhQLZKWgC0ohqhRC2aFGqFAtkGqJQVAWhQGaFGqJRBmhRolEEohqiURWQ0WgRbZohslEGQVkIoQoIqEKGFZFFIQAKBkeui0Wi0epwZoUaoUBmhRqhRRmi0aolASiUaoUBmhRoUQZBqhQVkhuiUBkGqFAZJRqhRBmiUbolEVmiG6JRBkjNURoyIQtCgrNEo2Qis0Q00QipRCgisgpCKgKCD36S6TroGg9NuDlpGk66Cxjv3q1yurFjjpGk66BpFjlpGk66RpCuWkUdNI0kscqFHXSTSLHOiUddJNItXOhR00jQTkOdEo6aRpFjnQo3pGkljnQN6SUS1ZaM0bojJZTNEaNMjQspklGmiUSymSGmiEtUaMtGiMlqyCkJaoQpCWoACD6DqR1J7uqL1R6ObhTwdSTqT39SOpHIp4OpL1B747I3wV+CPVi6CyS7EvEch+L1A83Pp8XkrN9jfySO78m3D2k/5Uatnk+T80fInmj5H2WPoCL4er+Z0Wfk1JJu0/D1kP4nN8U9nZjqz6rL0Ooveq8Dh5ovdb/lJMNcnzqwm1s5+8+jNXCCXjkivoznPoNr8aXy/clLyfjPY5cjD2f/ADifp5OjpR4JzXNOzg4T4VLw0tGWnhezMz1B7+rfbF/Iz1FktXh6oy4HvezNdjZzlB8kZtqHi0EcT0yiYcCW1TzOJHE9DiZcSclpwcTLid3Ey49xORTi0ZaOzh3GXAllOTIzo4mGhaUwyM20ZaFlMkNURoWtMkKyUSwIALH3vUGo7NZesNLIjzZ4dMMu2LZMaq7l+x79nwY+EcUb/Km/qfnRy/5Z68G2NcFXgTOYZfv7J0Lkn+LHBcpSgvojpl8mpx4yxeKlJP5H5eDbF+Kc/Con62zeUGPH7Mafa3qbfye4xPkyYJMXQihvltSx9yU2z9HDlUY6FtCzLlkv+x+TtPSmPI96k3zUpP8Ad2ZjtWz9rgn/AM4ZJP8AcnZk679bLtUYuupwzj2ukmn3Ejt8ZLTjwPX/AMY0v1UeDFteG9zxyfYlqgazdKzXsqUeSjNtfKx2U63067RBLfOML9yMtbXyPzto2zHvXV12LTu+Z389c1/Exalz06Wv5jhOODno7pSjP9ix5R159Pyc7xS7PlxOMcdeymvzpUfsy2a1/DcJfkjO/wBjybRs0l7V/GDX1ZvtR7ME+nhlP3seN98VTOM9oj26/Cl9z08Pe+GWC+hmTUuO7xk3+yL2TBPp4/U7Ip/mbX7GMmOEu3Ryp6kezzG+H0J5pp3t929xTXzQ7MLgl+Tm2dL8SZ5pQXI/anJLsk/Bxa/Y4T0y/C756vtpHYhY2ZfkPGmTzePM9+TZ+V92487wsZ4bjZl53s6MvZuSbPUoNdjN6X2RfzZM8Lh1PH5i+yJPMH2xr4o9U791/MzDO12M1lhiduYYj0Yn/wDUcMvR2nn9Gfo49p+Hxa+5uWdP8Uv1WMsJwl+LLYn7r/Syej5e6/0s/XlC+Dl8XuJHYJS9nTL+aIywcJfiS2OuKMPZFz+jPqo4/UcJKCkuHB18bPx9p2CTbadfMZIk4y/JlsxxljR+jPC48d55cle6XklPK4mWjrJ9xzlIvJHOwWwLH0XpF8yrpDvPm/O5GXtU/ePLil7M+j0+oj0j3ml0m+Z8r5zP3mc3N838xh+07Gn0+xj0p3/Q7R6Zl2SPiVll7z+bOkNsmvxX47zM7H21HkafmH2semJ+99i+mmuL+tnx3pGXd9TL6QnzXyM9eW+xofaenFys3Hp9rg9PhZ8Uukpcl9S+kn7q+bJ15XsaH2kunW97al4qzUenPh4aUfE+k5cl82PSUuS+bHXk7Gh9rLpldrvxbZl9LLsf9K+58W+kp9lI5S23I/xP4bhHjT7ZnydHp9pPpdLi6+MY/Y4T8oca45U+5a5P6M+Mcm+LvxB0jx4+Zcp8n1D6yXlRh5Tfgn92ZfljFL1Y5X3OcUvufKA1g0MZ9T6f/Wr7cNr/ALsr/ajcfLCFb8Uk+ScX9aPlSlwaPRG/r9vqn5W4n+DIv0v7mH5V4+zHN+Lij5pRXPs8N/I65tnUZuGuE0r9aDbi93Zu+BMGhezr/Q+kh5W4e3FNfpf3RZ+V+JezCbfhCP8Ac+fn0bJY8eTXirLLSo9dDXHvnHil38DXol64QeTDc1FpxzQlFJ3dtdq0vdx3quJnBt/pb7O7+h+rk8rU/wDaf64/+J55eUif+1/Uv7HmydBzjmlglPDFxclqlnxqFJJp3fB2q+1OuO0dFyhFz1Y5Jab0ZIzcU1ubrh2qrvcbja2/hzne3Pn/AB7f9Rf9L+v/ANHHP0/kluilBeOpn57xK0lKLtJ8WlFvsba4mdP+XuNxt6YYnc1T8tZNolLfKTfi2YUjrHZZvTpi5anUdKbuVXp8e4uPYsko6owlKOrTai2tXu3z3rd3m2P7JDbci4ZJrwnI9OLpzMuMta7+PzOWHorPkcFDDlm8s+rxKOOb15LS0R3b3bSrvOE8Eo1cZK02ri1aXGuZKiVuYfo+mecX+qzGTpRPn9DxSwSV2nFpJtPc99VufOzMYNk4wvKXee232P4s5PO+4/Rn5O5Oo2jaoSjmwbNl2fFlyYtUoassJSjvaXBxcXu4tc9/5ent76LFMzZ1jKRxrcCoyAAAAAAAAAABUQAAAAAAA6Y88oqSjJxUq1JOtVO1fx3nMAVyve951ltDcIwdaYOTSUYp26u3VvguJxALejadslkWNTaaxY1ihUIxqCbaTpb+L3veNj22eGayQaUkpL1oQmmmmmnGSae58jzgLM26LM9Lh+GTTe5b2rrfx7WaxbXOFqMmlJRUl2SUZKSTXarSfwOICPdl6Yyzywzzksk8fsKcIShFanLSsbWnTcpOqreeWWZ+twSn7SSSXG6S7DmAt27S2mT0XL2I6Y7lajysecyuL3eq7S0qr3dnDsXyOICW6Z8uuUptJOTcmoxUYpvkluRcmdylrdW6e6MYrcvdSo5ADWt3d0+zu8D14+l80YSxrJJRlk61tbp69Ljevjwk+3tPEAt09XpGd426fVUorSlaUnL1q9re3ve+htXSM8uSWWbTlOUptJaYJyk5NRit0Vbe5VxPKAXL0+fz1atV3KMmnvi3FVH1eG5bken0/mWeW1RkseacnJuEIxSb40q3Xvvnb5s/NALl+ltPlBnyY54ZZP4WXLHNkhGMYxllimlJpLk6rhuXJE9N5OvhtNY1PE08UVjSxY6bcVGHBJNto/OAR78XTE4xUVDBKu2ey4JyfjJxt/Eh4QSoa56vYACsgAAAAAAAAAAAAAAAAAAAAAAAAAAAAAAAAAAAAAAAAAAAAAAAAAAAAAAAAAAAAAAAAAAAAAAAAAAAAAAAAAAAAAAAAAAAAAAAAAA//9k="/>
          <p:cNvSpPr>
            <a:spLocks noChangeAspect="1" noChangeArrowheads="1"/>
          </p:cNvSpPr>
          <p:nvPr/>
        </p:nvSpPr>
        <p:spPr bwMode="auto">
          <a:xfrm>
            <a:off x="63500" y="-796925"/>
            <a:ext cx="2771775" cy="16478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2" name="Picture 4" descr="http://chemwiki.ucdavis.edu/@api/deki/files/7573/=atmosphere-nasa.gov.jpg"/>
          <p:cNvPicPr>
            <a:picLocks noChangeAspect="1" noChangeArrowheads="1"/>
          </p:cNvPicPr>
          <p:nvPr/>
        </p:nvPicPr>
        <p:blipFill>
          <a:blip r:embed="rId2" cstate="print"/>
          <a:srcRect/>
          <a:stretch>
            <a:fillRect/>
          </a:stretch>
        </p:blipFill>
        <p:spPr bwMode="auto">
          <a:xfrm>
            <a:off x="1600200" y="2774285"/>
            <a:ext cx="5791200" cy="385511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Chemical Weathering</a:t>
            </a:r>
            <a:endParaRPr lang="en-US" dirty="0"/>
          </a:p>
        </p:txBody>
      </p:sp>
      <p:sp>
        <p:nvSpPr>
          <p:cNvPr id="3" name="Content Placeholder 2"/>
          <p:cNvSpPr>
            <a:spLocks noGrp="1"/>
          </p:cNvSpPr>
          <p:nvPr>
            <p:ph idx="1"/>
          </p:nvPr>
        </p:nvSpPr>
        <p:spPr/>
        <p:txBody>
          <a:bodyPr/>
          <a:lstStyle/>
          <a:p>
            <a:pPr>
              <a:buNone/>
            </a:pPr>
            <a:r>
              <a:rPr lang="en-US" dirty="0" smtClean="0"/>
              <a:t>Occurs when rock is exposed to water and air and is broken down or transformed into another material. </a:t>
            </a:r>
            <a:endParaRPr lang="en-US" dirty="0"/>
          </a:p>
        </p:txBody>
      </p:sp>
      <p:pic>
        <p:nvPicPr>
          <p:cNvPr id="26626" name="Picture 2" descr="http://www.waterencyclopedia.com/images/wsci_02_img0213.jpg"/>
          <p:cNvPicPr>
            <a:picLocks noChangeAspect="1" noChangeArrowheads="1"/>
          </p:cNvPicPr>
          <p:nvPr/>
        </p:nvPicPr>
        <p:blipFill>
          <a:blip r:embed="rId2" cstate="print"/>
          <a:srcRect/>
          <a:stretch>
            <a:fillRect/>
          </a:stretch>
        </p:blipFill>
        <p:spPr bwMode="auto">
          <a:xfrm>
            <a:off x="5410200" y="4191000"/>
            <a:ext cx="3200400" cy="22479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Constructive Process</a:t>
            </a:r>
            <a:endParaRPr lang="en-US" dirty="0"/>
          </a:p>
        </p:txBody>
      </p:sp>
      <p:sp>
        <p:nvSpPr>
          <p:cNvPr id="3" name="Content Placeholder 2"/>
          <p:cNvSpPr>
            <a:spLocks noGrp="1"/>
          </p:cNvSpPr>
          <p:nvPr>
            <p:ph idx="1"/>
          </p:nvPr>
        </p:nvSpPr>
        <p:spPr/>
        <p:txBody>
          <a:bodyPr/>
          <a:lstStyle/>
          <a:p>
            <a:pPr>
              <a:buNone/>
            </a:pPr>
            <a:r>
              <a:rPr lang="en-US" dirty="0" smtClean="0"/>
              <a:t>Processes that build up landforms on Earth’s surface such as crust formation, volcanoes, and sediment deposition.</a:t>
            </a:r>
            <a:endParaRPr lang="en-US" dirty="0"/>
          </a:p>
        </p:txBody>
      </p:sp>
      <p:pic>
        <p:nvPicPr>
          <p:cNvPr id="5" name="Picture 2" descr="C:\Documents and Settings\Engelking_Christen\Local Settings\Temporary Internet Files\Content.IE5\3138FSXR\MM900282861[1].gif"/>
          <p:cNvPicPr>
            <a:picLocks noChangeAspect="1" noChangeArrowheads="1" noCrop="1"/>
          </p:cNvPicPr>
          <p:nvPr/>
        </p:nvPicPr>
        <p:blipFill>
          <a:blip r:embed="rId2" cstate="print"/>
          <a:srcRect/>
          <a:stretch>
            <a:fillRect/>
          </a:stretch>
        </p:blipFill>
        <p:spPr bwMode="auto">
          <a:xfrm>
            <a:off x="5562600" y="4038600"/>
            <a:ext cx="2971800" cy="233203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Continental Drift</a:t>
            </a:r>
            <a:endParaRPr lang="en-US" dirty="0"/>
          </a:p>
        </p:txBody>
      </p:sp>
      <p:sp>
        <p:nvSpPr>
          <p:cNvPr id="3" name="Content Placeholder 2"/>
          <p:cNvSpPr>
            <a:spLocks noGrp="1"/>
          </p:cNvSpPr>
          <p:nvPr>
            <p:ph idx="1"/>
          </p:nvPr>
        </p:nvSpPr>
        <p:spPr/>
        <p:txBody>
          <a:bodyPr/>
          <a:lstStyle/>
          <a:p>
            <a:pPr>
              <a:buNone/>
            </a:pPr>
            <a:r>
              <a:rPr lang="en-US" dirty="0" smtClean="0"/>
              <a:t>The gradual movement of continents by tectonic plates under Earth’s surface which causes land masses to move toward or away from one another.</a:t>
            </a:r>
            <a:endParaRPr lang="en-US" dirty="0"/>
          </a:p>
        </p:txBody>
      </p:sp>
      <p:pic>
        <p:nvPicPr>
          <p:cNvPr id="24578" name="Picture 2" descr="http://www3.bc.sympatico.ca/Moon/earths.gif"/>
          <p:cNvPicPr>
            <a:picLocks noChangeAspect="1" noChangeArrowheads="1"/>
          </p:cNvPicPr>
          <p:nvPr/>
        </p:nvPicPr>
        <p:blipFill>
          <a:blip r:embed="rId2" cstate="print"/>
          <a:srcRect/>
          <a:stretch>
            <a:fillRect/>
          </a:stretch>
        </p:blipFill>
        <p:spPr bwMode="auto">
          <a:xfrm>
            <a:off x="2133600" y="3657600"/>
            <a:ext cx="4648200" cy="252412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Convection</a:t>
            </a:r>
            <a:endParaRPr lang="en-US" dirty="0"/>
          </a:p>
        </p:txBody>
      </p:sp>
      <p:sp>
        <p:nvSpPr>
          <p:cNvPr id="3" name="Content Placeholder 2"/>
          <p:cNvSpPr>
            <a:spLocks noGrp="1"/>
          </p:cNvSpPr>
          <p:nvPr>
            <p:ph idx="1"/>
          </p:nvPr>
        </p:nvSpPr>
        <p:spPr/>
        <p:txBody>
          <a:bodyPr/>
          <a:lstStyle/>
          <a:p>
            <a:pPr>
              <a:buNone/>
            </a:pPr>
            <a:r>
              <a:rPr lang="en-US" dirty="0" smtClean="0"/>
              <a:t>Heat transfer by moving particles in fluids, and the thermal energy that they carry.</a:t>
            </a:r>
            <a:endParaRPr lang="en-US" dirty="0"/>
          </a:p>
        </p:txBody>
      </p:sp>
      <p:pic>
        <p:nvPicPr>
          <p:cNvPr id="23554" name="Picture 2" descr="http://www.mrtyrrell.com/convection.jpg"/>
          <p:cNvPicPr>
            <a:picLocks noChangeAspect="1" noChangeArrowheads="1"/>
          </p:cNvPicPr>
          <p:nvPr/>
        </p:nvPicPr>
        <p:blipFill>
          <a:blip r:embed="rId2" cstate="print"/>
          <a:srcRect/>
          <a:stretch>
            <a:fillRect/>
          </a:stretch>
        </p:blipFill>
        <p:spPr bwMode="auto">
          <a:xfrm>
            <a:off x="685800" y="3124200"/>
            <a:ext cx="4038600" cy="322436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Convection Currents</a:t>
            </a:r>
            <a:endParaRPr lang="en-US" dirty="0"/>
          </a:p>
        </p:txBody>
      </p:sp>
      <p:sp>
        <p:nvSpPr>
          <p:cNvPr id="3" name="Content Placeholder 2"/>
          <p:cNvSpPr>
            <a:spLocks noGrp="1"/>
          </p:cNvSpPr>
          <p:nvPr>
            <p:ph idx="1"/>
          </p:nvPr>
        </p:nvSpPr>
        <p:spPr/>
        <p:txBody>
          <a:bodyPr/>
          <a:lstStyle/>
          <a:p>
            <a:pPr>
              <a:buNone/>
            </a:pPr>
            <a:r>
              <a:rPr lang="en-US" dirty="0" smtClean="0"/>
              <a:t>A cyclical pattern of movement in a fluid body, driven by density variations and resulting from differences in temperature from one part to another</a:t>
            </a:r>
            <a:endParaRPr lang="en-US" dirty="0"/>
          </a:p>
        </p:txBody>
      </p:sp>
      <p:pic>
        <p:nvPicPr>
          <p:cNvPr id="22530" name="Picture 2" descr="http://www.organicsoul.com/wp-content/uploads/2011/05/Convection.gif"/>
          <p:cNvPicPr>
            <a:picLocks noChangeAspect="1" noChangeArrowheads="1"/>
          </p:cNvPicPr>
          <p:nvPr/>
        </p:nvPicPr>
        <p:blipFill>
          <a:blip r:embed="rId2" cstate="print"/>
          <a:srcRect/>
          <a:stretch>
            <a:fillRect/>
          </a:stretch>
        </p:blipFill>
        <p:spPr bwMode="auto">
          <a:xfrm>
            <a:off x="2667000" y="3429000"/>
            <a:ext cx="3810000" cy="28575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nival">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rnival">
      <a:majorFont>
        <a:latin typeface="Bodoni MT"/>
        <a:ea typeface=""/>
        <a:cs typeface=""/>
        <a:font script="Cyrl" typeface="Times New Roman"/>
        <a:font script="Grek"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Carnival</Template>
  <TotalTime>2706</TotalTime>
  <Words>686</Words>
  <Application>Microsoft Office PowerPoint</Application>
  <PresentationFormat>On-screen Show (4:3)</PresentationFormat>
  <Paragraphs>81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Carnival</vt:lpstr>
      <vt:lpstr>Earth Processes</vt:lpstr>
      <vt:lpstr>Abrasion</vt:lpstr>
      <vt:lpstr>Acid rain</vt:lpstr>
      <vt:lpstr>Atmosphere</vt:lpstr>
      <vt:lpstr>Chemical Weathering</vt:lpstr>
      <vt:lpstr>Constructive Process</vt:lpstr>
      <vt:lpstr>Continental Drift</vt:lpstr>
      <vt:lpstr>Convection</vt:lpstr>
      <vt:lpstr>Convection Currents</vt:lpstr>
      <vt:lpstr>Convergent Boundary</vt:lpstr>
      <vt:lpstr>Crust</vt:lpstr>
      <vt:lpstr>Deep Ocean Trench</vt:lpstr>
      <vt:lpstr>Deposition</vt:lpstr>
      <vt:lpstr>Destructive Process</vt:lpstr>
      <vt:lpstr>Divergent Boundary</vt:lpstr>
      <vt:lpstr>Erosion</vt:lpstr>
      <vt:lpstr>Lithosphere</vt:lpstr>
      <vt:lpstr>Mantle</vt:lpstr>
      <vt:lpstr>Mass Movement</vt:lpstr>
      <vt:lpstr>Mechanical Weathering</vt:lpstr>
      <vt:lpstr>Pangea</vt:lpstr>
      <vt:lpstr>Plate Boundaries</vt:lpstr>
      <vt:lpstr>Plate Tectonics</vt:lpstr>
      <vt:lpstr>Radiation</vt:lpstr>
      <vt:lpstr>Ring of Fire</vt:lpstr>
      <vt:lpstr>Subduction Zone</vt:lpstr>
      <vt:lpstr>Tectonic Plate/ Lithospheric Plate</vt:lpstr>
      <vt:lpstr>Transform Boundary</vt:lpstr>
      <vt:lpstr>Weathering</vt:lpstr>
    </vt:vector>
  </TitlesOfParts>
  <Company>USD 443</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Processes</dc:title>
  <dc:creator>engelking_christen</dc:creator>
  <cp:lastModifiedBy>engelking_christen</cp:lastModifiedBy>
  <cp:revision>89</cp:revision>
  <dcterms:created xsi:type="dcterms:W3CDTF">2012-01-09T02:25:57Z</dcterms:created>
  <dcterms:modified xsi:type="dcterms:W3CDTF">2012-02-07T19:46:44Z</dcterms:modified>
</cp:coreProperties>
</file>