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45"/>
  </p:handoutMasterIdLst>
  <p:sldIdLst>
    <p:sldId id="256" r:id="rId2"/>
    <p:sldId id="257" r:id="rId3"/>
    <p:sldId id="258" r:id="rId4"/>
    <p:sldId id="304" r:id="rId5"/>
    <p:sldId id="306" r:id="rId6"/>
    <p:sldId id="300" r:id="rId7"/>
    <p:sldId id="281" r:id="rId8"/>
    <p:sldId id="289" r:id="rId9"/>
    <p:sldId id="294" r:id="rId10"/>
    <p:sldId id="295" r:id="rId11"/>
    <p:sldId id="274" r:id="rId12"/>
    <p:sldId id="268" r:id="rId13"/>
    <p:sldId id="287" r:id="rId14"/>
    <p:sldId id="290" r:id="rId15"/>
    <p:sldId id="297" r:id="rId16"/>
    <p:sldId id="271" r:id="rId17"/>
    <p:sldId id="283" r:id="rId18"/>
    <p:sldId id="286" r:id="rId19"/>
    <p:sldId id="285" r:id="rId20"/>
    <p:sldId id="291" r:id="rId21"/>
    <p:sldId id="292" r:id="rId22"/>
    <p:sldId id="280" r:id="rId23"/>
    <p:sldId id="273" r:id="rId24"/>
    <p:sldId id="307" r:id="rId25"/>
    <p:sldId id="270" r:id="rId26"/>
    <p:sldId id="265" r:id="rId27"/>
    <p:sldId id="276" r:id="rId28"/>
    <p:sldId id="266" r:id="rId29"/>
    <p:sldId id="293" r:id="rId30"/>
    <p:sldId id="298" r:id="rId31"/>
    <p:sldId id="272" r:id="rId32"/>
    <p:sldId id="263" r:id="rId33"/>
    <p:sldId id="269" r:id="rId34"/>
    <p:sldId id="288" r:id="rId35"/>
    <p:sldId id="264" r:id="rId36"/>
    <p:sldId id="299" r:id="rId37"/>
    <p:sldId id="301" r:id="rId38"/>
    <p:sldId id="275" r:id="rId39"/>
    <p:sldId id="302" r:id="rId40"/>
    <p:sldId id="278" r:id="rId41"/>
    <p:sldId id="284" r:id="rId42"/>
    <p:sldId id="303" r:id="rId43"/>
    <p:sldId id="27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18" autoAdjust="0"/>
  </p:normalViewPr>
  <p:slideViewPr>
    <p:cSldViewPr>
      <p:cViewPr varScale="1">
        <p:scale>
          <a:sx n="74" d="100"/>
          <a:sy n="74" d="100"/>
        </p:scale>
        <p:origin x="-1044" y="-102"/>
      </p:cViewPr>
      <p:guideLst>
        <p:guide orient="horz" pos="2160"/>
        <p:guide pos="2880"/>
      </p:guideLst>
    </p:cSldViewPr>
  </p:slideViewPr>
  <p:outlineViewPr>
    <p:cViewPr>
      <p:scale>
        <a:sx n="33" d="100"/>
        <a:sy n="33" d="100"/>
      </p:scale>
      <p:origin x="42" y="6636"/>
    </p:cViewPr>
  </p:outlineViewPr>
  <p:notesTextViewPr>
    <p:cViewPr>
      <p:scale>
        <a:sx n="100" d="100"/>
        <a:sy n="100" d="100"/>
      </p:scale>
      <p:origin x="0" y="0"/>
    </p:cViewPr>
  </p:notesTextViewPr>
  <p:sorterViewPr>
    <p:cViewPr>
      <p:scale>
        <a:sx n="66" d="100"/>
        <a:sy n="66" d="100"/>
      </p:scale>
      <p:origin x="0" y="2940"/>
    </p:cViewPr>
  </p:sorterViewPr>
  <p:notesViewPr>
    <p:cSldViewPr>
      <p:cViewPr varScale="1">
        <p:scale>
          <a:sx n="60" d="100"/>
          <a:sy n="60" d="100"/>
        </p:scale>
        <p:origin x="-2490"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114BB2-6564-487D-97B1-1B4B67E8866C}" type="datetimeFigureOut">
              <a:rPr lang="en-US" smtClean="0"/>
              <a:pPr/>
              <a:t>3/17/2012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AE318D-20BD-4DED-8A8F-E5A4DC85587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32459E5-332F-4FCA-A19D-8C2C3FFFD53B}" type="datetimeFigureOut">
              <a:rPr lang="en-US" smtClean="0"/>
              <a:pPr/>
              <a:t>3/17/2012</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FEE8BE8-8A66-4C50-A345-04798AB302C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2459E5-332F-4FCA-A19D-8C2C3FFFD53B}" type="datetimeFigureOut">
              <a:rPr lang="en-US" smtClean="0"/>
              <a:pPr/>
              <a:t>3/17/2012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E8BE8-8A66-4C50-A345-04798AB302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2459E5-332F-4FCA-A19D-8C2C3FFFD53B}" type="datetimeFigureOut">
              <a:rPr lang="en-US" smtClean="0"/>
              <a:pPr/>
              <a:t>3/17/2012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E8BE8-8A66-4C50-A345-04798AB302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2459E5-332F-4FCA-A19D-8C2C3FFFD53B}" type="datetimeFigureOut">
              <a:rPr lang="en-US" smtClean="0"/>
              <a:pPr/>
              <a:t>3/17/2012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E8BE8-8A66-4C50-A345-04798AB302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32459E5-332F-4FCA-A19D-8C2C3FFFD53B}" type="datetimeFigureOut">
              <a:rPr lang="en-US" smtClean="0"/>
              <a:pPr/>
              <a:t>3/17/2012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E8BE8-8A66-4C50-A345-04798AB302C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32459E5-332F-4FCA-A19D-8C2C3FFFD53B}" type="datetimeFigureOut">
              <a:rPr lang="en-US" smtClean="0"/>
              <a:pPr/>
              <a:t>3/17/2012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EE8BE8-8A66-4C50-A345-04798AB302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32459E5-332F-4FCA-A19D-8C2C3FFFD53B}" type="datetimeFigureOut">
              <a:rPr lang="en-US" smtClean="0"/>
              <a:pPr/>
              <a:t>3/17/2012</a:t>
            </a:fld>
            <a:endParaRPr lang="en-US"/>
          </a:p>
        </p:txBody>
      </p:sp>
      <p:sp>
        <p:nvSpPr>
          <p:cNvPr id="27" name="Slide Number Placeholder 26"/>
          <p:cNvSpPr>
            <a:spLocks noGrp="1"/>
          </p:cNvSpPr>
          <p:nvPr>
            <p:ph type="sldNum" sz="quarter" idx="11"/>
          </p:nvPr>
        </p:nvSpPr>
        <p:spPr/>
        <p:txBody>
          <a:bodyPr rtlCol="0"/>
          <a:lstStyle/>
          <a:p>
            <a:fld id="{7FEE8BE8-8A66-4C50-A345-04798AB302C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32459E5-332F-4FCA-A19D-8C2C3FFFD53B}" type="datetimeFigureOut">
              <a:rPr lang="en-US" smtClean="0"/>
              <a:pPr/>
              <a:t>3/17/2012</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7FEE8BE8-8A66-4C50-A345-04798AB302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2459E5-332F-4FCA-A19D-8C2C3FFFD53B}" type="datetimeFigureOut">
              <a:rPr lang="en-US" smtClean="0"/>
              <a:pPr/>
              <a:t>3/17/2012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EE8BE8-8A66-4C50-A345-04798AB302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32459E5-332F-4FCA-A19D-8C2C3FFFD53B}" type="datetimeFigureOut">
              <a:rPr lang="en-US" smtClean="0"/>
              <a:pPr/>
              <a:t>3/17/2012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EE8BE8-8A66-4C50-A345-04798AB302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32459E5-332F-4FCA-A19D-8C2C3FFFD53B}" type="datetimeFigureOut">
              <a:rPr lang="en-US" smtClean="0"/>
              <a:pPr/>
              <a:t>3/17/2012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EE8BE8-8A66-4C50-A345-04798AB302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32459E5-332F-4FCA-A19D-8C2C3FFFD53B}" type="datetimeFigureOut">
              <a:rPr lang="en-US" smtClean="0"/>
              <a:pPr/>
              <a:t>3/17/2012</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FEE8BE8-8A66-4C50-A345-04798AB302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hyperlink" Target="http://epa.gov/climatechange/indicators/slideshow.html?placeValuesBeforeTB_=savedValues&amp;TB_iframe=true&amp;height=550&amp;width=800" TargetMode="Externa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Environmental Science</a:t>
            </a:r>
            <a:endParaRPr lang="en-US" dirty="0"/>
          </a:p>
        </p:txBody>
      </p:sp>
      <p:sp>
        <p:nvSpPr>
          <p:cNvPr id="3" name="Subtitle 2"/>
          <p:cNvSpPr>
            <a:spLocks noGrp="1"/>
          </p:cNvSpPr>
          <p:nvPr>
            <p:ph type="subTitle" idx="1"/>
          </p:nvPr>
        </p:nvSpPr>
        <p:spPr/>
        <p:txBody>
          <a:bodyPr/>
          <a:lstStyle/>
          <a:p>
            <a:r>
              <a:rPr lang="en-US" dirty="0" smtClean="0"/>
              <a:t>Vocabulary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t>
            </a:r>
            <a:r>
              <a:rPr lang="en-US" baseline="-25000" dirty="0" smtClean="0"/>
              <a:t>2</a:t>
            </a:r>
            <a:r>
              <a:rPr lang="en-US" dirty="0" smtClean="0"/>
              <a:t> – Carbon Dioxide</a:t>
            </a:r>
            <a:endParaRPr lang="en-US" dirty="0"/>
          </a:p>
        </p:txBody>
      </p:sp>
      <p:sp>
        <p:nvSpPr>
          <p:cNvPr id="3" name="Content Placeholder 2"/>
          <p:cNvSpPr>
            <a:spLocks noGrp="1"/>
          </p:cNvSpPr>
          <p:nvPr>
            <p:ph idx="1"/>
          </p:nvPr>
        </p:nvSpPr>
        <p:spPr>
          <a:xfrm>
            <a:off x="457200" y="2249424"/>
            <a:ext cx="4724400" cy="4325112"/>
          </a:xfrm>
        </p:spPr>
        <p:txBody>
          <a:bodyPr>
            <a:normAutofit fontScale="92500" lnSpcReduction="10000"/>
          </a:bodyPr>
          <a:lstStyle/>
          <a:p>
            <a:pPr>
              <a:buNone/>
            </a:pPr>
            <a:r>
              <a:rPr lang="en-US" dirty="0" smtClean="0"/>
              <a:t>A colorless, odorless, incombustible gas. Carbon dioxide is present in the atmosphere and formed during respiration, usually obtained from coal or natural gas by combustion. Co2 is used in industry as dry ice, in carbonated beverages, fire extinguishers, etc. </a:t>
            </a:r>
            <a:endParaRPr lang="en-US" dirty="0"/>
          </a:p>
        </p:txBody>
      </p:sp>
      <p:pic>
        <p:nvPicPr>
          <p:cNvPr id="46082" name="Picture 2" descr="http://cf.ltkcdn.net/greenliving/images/std/84951-347x346-Carbon_dioxide.jpg"/>
          <p:cNvPicPr>
            <a:picLocks noChangeAspect="1" noChangeArrowheads="1"/>
          </p:cNvPicPr>
          <p:nvPr/>
        </p:nvPicPr>
        <p:blipFill>
          <a:blip r:embed="rId2" cstate="print"/>
          <a:srcRect/>
          <a:stretch>
            <a:fillRect/>
          </a:stretch>
        </p:blipFill>
        <p:spPr bwMode="auto">
          <a:xfrm>
            <a:off x="5410200" y="2667000"/>
            <a:ext cx="3305175" cy="3295651"/>
          </a:xfrm>
          <a:prstGeom prst="rect">
            <a:avLst/>
          </a:prstGeom>
          <a:noFill/>
        </p:spPr>
      </p:pic>
      <p:sp>
        <p:nvSpPr>
          <p:cNvPr id="5" name="TextBox 4"/>
          <p:cNvSpPr txBox="1"/>
          <p:nvPr/>
        </p:nvSpPr>
        <p:spPr>
          <a:xfrm>
            <a:off x="6400800" y="6019800"/>
            <a:ext cx="3048000" cy="369332"/>
          </a:xfrm>
          <a:prstGeom prst="rect">
            <a:avLst/>
          </a:prstGeom>
          <a:noFill/>
        </p:spPr>
        <p:txBody>
          <a:bodyPr wrap="square" rtlCol="0">
            <a:spAutoFit/>
          </a:bodyPr>
          <a:lstStyle/>
          <a:p>
            <a:r>
              <a:rPr lang="en-US" dirty="0" smtClean="0"/>
              <a:t>CO2 Scrubber</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Coal</a:t>
            </a:r>
            <a:endParaRPr lang="en-US" dirty="0"/>
          </a:p>
        </p:txBody>
      </p:sp>
      <p:sp>
        <p:nvSpPr>
          <p:cNvPr id="3" name="Content Placeholder 2"/>
          <p:cNvSpPr>
            <a:spLocks noGrp="1"/>
          </p:cNvSpPr>
          <p:nvPr>
            <p:ph idx="1"/>
          </p:nvPr>
        </p:nvSpPr>
        <p:spPr>
          <a:xfrm>
            <a:off x="457200" y="2249424"/>
            <a:ext cx="2667000" cy="4325112"/>
          </a:xfrm>
        </p:spPr>
        <p:txBody>
          <a:bodyPr/>
          <a:lstStyle/>
          <a:p>
            <a:pPr>
              <a:buNone/>
            </a:pPr>
            <a:r>
              <a:rPr lang="en-US" dirty="0" smtClean="0"/>
              <a:t>A fossil fuel that forms underground from partial decomposed plant material.</a:t>
            </a:r>
            <a:endParaRPr lang="en-US" dirty="0"/>
          </a:p>
        </p:txBody>
      </p:sp>
      <p:pic>
        <p:nvPicPr>
          <p:cNvPr id="73730" name="Picture 2" descr="http://www.our-energy.com/pictures/news/2008/coal_industry_in_china_full.jpg"/>
          <p:cNvPicPr>
            <a:picLocks noChangeAspect="1" noChangeArrowheads="1"/>
          </p:cNvPicPr>
          <p:nvPr/>
        </p:nvPicPr>
        <p:blipFill>
          <a:blip r:embed="rId2" cstate="print"/>
          <a:srcRect/>
          <a:stretch>
            <a:fillRect/>
          </a:stretch>
        </p:blipFill>
        <p:spPr bwMode="auto">
          <a:xfrm>
            <a:off x="3200400" y="1981200"/>
            <a:ext cx="5667375" cy="432435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Conservation</a:t>
            </a:r>
            <a:endParaRPr lang="en-US" dirty="0"/>
          </a:p>
        </p:txBody>
      </p:sp>
      <p:pic>
        <p:nvPicPr>
          <p:cNvPr id="72706" name="Picture 2" descr="http://www.keepbanderabeautiful.org/waterconservation2.jpg"/>
          <p:cNvPicPr>
            <a:picLocks noChangeAspect="1" noChangeArrowheads="1"/>
          </p:cNvPicPr>
          <p:nvPr/>
        </p:nvPicPr>
        <p:blipFill>
          <a:blip r:embed="rId2" cstate="print"/>
          <a:srcRect/>
          <a:stretch>
            <a:fillRect/>
          </a:stretch>
        </p:blipFill>
        <p:spPr bwMode="auto">
          <a:xfrm>
            <a:off x="3733800" y="2133600"/>
            <a:ext cx="5218043" cy="4267200"/>
          </a:xfrm>
          <a:prstGeom prst="rect">
            <a:avLst/>
          </a:prstGeom>
          <a:noFill/>
        </p:spPr>
      </p:pic>
      <p:sp>
        <p:nvSpPr>
          <p:cNvPr id="3" name="Content Placeholder 2"/>
          <p:cNvSpPr>
            <a:spLocks noGrp="1"/>
          </p:cNvSpPr>
          <p:nvPr>
            <p:ph idx="1"/>
          </p:nvPr>
        </p:nvSpPr>
        <p:spPr>
          <a:xfrm>
            <a:off x="457200" y="2249424"/>
            <a:ext cx="4114800" cy="4325112"/>
          </a:xfrm>
        </p:spPr>
        <p:txBody>
          <a:bodyPr/>
          <a:lstStyle/>
          <a:p>
            <a:pPr>
              <a:buNone/>
            </a:pPr>
            <a:r>
              <a:rPr lang="en-US" dirty="0" smtClean="0"/>
              <a:t>The preservation and wise use of natural resources.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Deforestation</a:t>
            </a:r>
            <a:endParaRPr lang="en-US" dirty="0"/>
          </a:p>
        </p:txBody>
      </p:sp>
      <p:sp>
        <p:nvSpPr>
          <p:cNvPr id="3" name="Content Placeholder 2"/>
          <p:cNvSpPr>
            <a:spLocks noGrp="1"/>
          </p:cNvSpPr>
          <p:nvPr>
            <p:ph idx="1"/>
          </p:nvPr>
        </p:nvSpPr>
        <p:spPr/>
        <p:txBody>
          <a:bodyPr/>
          <a:lstStyle/>
          <a:p>
            <a:pPr>
              <a:buNone/>
            </a:pPr>
            <a:r>
              <a:rPr lang="en-US" dirty="0" smtClean="0"/>
              <a:t>The clearing of forest lands.</a:t>
            </a:r>
            <a:endParaRPr lang="en-US" dirty="0"/>
          </a:p>
        </p:txBody>
      </p:sp>
      <p:pic>
        <p:nvPicPr>
          <p:cNvPr id="71682" name="Picture 2" descr="http://upload.wikimedia.org/wikipedia/commons/thumb/8/8f/Lacanja_burn.JPG/300px-Lacanja_burn.JPG"/>
          <p:cNvPicPr>
            <a:picLocks noChangeAspect="1" noChangeArrowheads="1"/>
          </p:cNvPicPr>
          <p:nvPr/>
        </p:nvPicPr>
        <p:blipFill>
          <a:blip r:embed="rId2" cstate="print"/>
          <a:srcRect/>
          <a:stretch>
            <a:fillRect/>
          </a:stretch>
        </p:blipFill>
        <p:spPr bwMode="auto">
          <a:xfrm>
            <a:off x="3810000" y="2895600"/>
            <a:ext cx="4838700" cy="362902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Emissions</a:t>
            </a:r>
            <a:endParaRPr lang="en-US" dirty="0"/>
          </a:p>
        </p:txBody>
      </p:sp>
      <p:sp>
        <p:nvSpPr>
          <p:cNvPr id="3" name="Content Placeholder 2"/>
          <p:cNvSpPr>
            <a:spLocks noGrp="1"/>
          </p:cNvSpPr>
          <p:nvPr>
            <p:ph idx="1"/>
          </p:nvPr>
        </p:nvSpPr>
        <p:spPr/>
        <p:txBody>
          <a:bodyPr/>
          <a:lstStyle/>
          <a:p>
            <a:pPr>
              <a:buNone/>
            </a:pPr>
            <a:r>
              <a:rPr lang="en-US" dirty="0" smtClean="0"/>
              <a:t>Something that is discharged. Specifically referring to the exhaust from a car.</a:t>
            </a:r>
            <a:endParaRPr lang="en-US" dirty="0"/>
          </a:p>
        </p:txBody>
      </p:sp>
      <p:pic>
        <p:nvPicPr>
          <p:cNvPr id="70658" name="Picture 2" descr="http://media.treehugger.com/assets/images/2011/10/global-warming-photo-lester-brown-1.jpg"/>
          <p:cNvPicPr>
            <a:picLocks noChangeAspect="1" noChangeArrowheads="1"/>
          </p:cNvPicPr>
          <p:nvPr/>
        </p:nvPicPr>
        <p:blipFill>
          <a:blip r:embed="rId2" cstate="print"/>
          <a:srcRect/>
          <a:stretch>
            <a:fillRect/>
          </a:stretch>
        </p:blipFill>
        <p:spPr bwMode="auto">
          <a:xfrm>
            <a:off x="2362200" y="3505200"/>
            <a:ext cx="4457700" cy="297180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Conservation</a:t>
            </a:r>
            <a:endParaRPr lang="en-US" dirty="0"/>
          </a:p>
        </p:txBody>
      </p:sp>
      <p:sp>
        <p:nvSpPr>
          <p:cNvPr id="3" name="Content Placeholder 2"/>
          <p:cNvSpPr>
            <a:spLocks noGrp="1"/>
          </p:cNvSpPr>
          <p:nvPr>
            <p:ph idx="1"/>
          </p:nvPr>
        </p:nvSpPr>
        <p:spPr/>
        <p:txBody>
          <a:bodyPr/>
          <a:lstStyle/>
          <a:p>
            <a:r>
              <a:rPr lang="en-US" dirty="0" smtClean="0"/>
              <a:t>The practice of decreasing the quantity of energy used</a:t>
            </a:r>
            <a:endParaRPr lang="en-US" dirty="0"/>
          </a:p>
        </p:txBody>
      </p:sp>
      <p:pic>
        <p:nvPicPr>
          <p:cNvPr id="44034" name="Picture 2" descr="http://www.porcoenergy.com/sites/default/files/energy-conservation-tips.jpg"/>
          <p:cNvPicPr>
            <a:picLocks noChangeAspect="1" noChangeArrowheads="1"/>
          </p:cNvPicPr>
          <p:nvPr/>
        </p:nvPicPr>
        <p:blipFill>
          <a:blip r:embed="rId2" cstate="print"/>
          <a:srcRect/>
          <a:stretch>
            <a:fillRect/>
          </a:stretch>
        </p:blipFill>
        <p:spPr bwMode="auto">
          <a:xfrm>
            <a:off x="2895600" y="3352800"/>
            <a:ext cx="3215730" cy="320992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Fossil Fuel</a:t>
            </a:r>
            <a:endParaRPr lang="en-US" dirty="0"/>
          </a:p>
        </p:txBody>
      </p:sp>
      <p:sp>
        <p:nvSpPr>
          <p:cNvPr id="3" name="Content Placeholder 2"/>
          <p:cNvSpPr>
            <a:spLocks noGrp="1"/>
          </p:cNvSpPr>
          <p:nvPr>
            <p:ph idx="1"/>
          </p:nvPr>
        </p:nvSpPr>
        <p:spPr/>
        <p:txBody>
          <a:bodyPr/>
          <a:lstStyle/>
          <a:p>
            <a:pPr>
              <a:buNone/>
            </a:pPr>
            <a:r>
              <a:rPr lang="en-US" dirty="0" smtClean="0"/>
              <a:t>A nonrenewable energy resource formed from the remains of organisms that lived long ago.</a:t>
            </a:r>
          </a:p>
          <a:p>
            <a:pPr>
              <a:buNone/>
            </a:pPr>
            <a:endParaRPr lang="en-US" dirty="0"/>
          </a:p>
          <a:p>
            <a:pPr>
              <a:buNone/>
            </a:pPr>
            <a:r>
              <a:rPr lang="en-US" dirty="0" smtClean="0"/>
              <a:t>Examples</a:t>
            </a:r>
          </a:p>
          <a:p>
            <a:pPr>
              <a:buNone/>
            </a:pPr>
            <a:r>
              <a:rPr lang="en-US" dirty="0"/>
              <a:t>	</a:t>
            </a:r>
            <a:r>
              <a:rPr lang="en-US" dirty="0" smtClean="0"/>
              <a:t>	Coal, oil and </a:t>
            </a:r>
          </a:p>
          <a:p>
            <a:pPr>
              <a:buNone/>
            </a:pPr>
            <a:r>
              <a:rPr lang="en-US" dirty="0" smtClean="0"/>
              <a:t>          natural gas</a:t>
            </a:r>
            <a:endParaRPr lang="en-US" dirty="0"/>
          </a:p>
        </p:txBody>
      </p:sp>
      <p:pic>
        <p:nvPicPr>
          <p:cNvPr id="69634" name="Picture 2" descr="http://video.ecb.org/badger/download/vlc/images/VLC138_Overuse_of_nonrenewable_resources.jpg"/>
          <p:cNvPicPr>
            <a:picLocks noChangeAspect="1" noChangeArrowheads="1"/>
          </p:cNvPicPr>
          <p:nvPr/>
        </p:nvPicPr>
        <p:blipFill>
          <a:blip r:embed="rId2" cstate="print"/>
          <a:srcRect/>
          <a:stretch>
            <a:fillRect/>
          </a:stretch>
        </p:blipFill>
        <p:spPr bwMode="auto">
          <a:xfrm>
            <a:off x="4800600" y="3581400"/>
            <a:ext cx="4114800" cy="30861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Geothermal Energy</a:t>
            </a:r>
            <a:endParaRPr lang="en-US" dirty="0"/>
          </a:p>
        </p:txBody>
      </p:sp>
      <p:sp>
        <p:nvSpPr>
          <p:cNvPr id="3" name="Content Placeholder 2"/>
          <p:cNvSpPr>
            <a:spLocks noGrp="1"/>
          </p:cNvSpPr>
          <p:nvPr>
            <p:ph idx="1"/>
          </p:nvPr>
        </p:nvSpPr>
        <p:spPr/>
        <p:txBody>
          <a:bodyPr/>
          <a:lstStyle/>
          <a:p>
            <a:pPr>
              <a:buNone/>
            </a:pPr>
            <a:r>
              <a:rPr lang="en-US" dirty="0" smtClean="0"/>
              <a:t>The energy produced by heat within the Earth.</a:t>
            </a:r>
            <a:endParaRPr lang="en-US" dirty="0"/>
          </a:p>
        </p:txBody>
      </p:sp>
      <p:pic>
        <p:nvPicPr>
          <p:cNvPr id="68610" name="Picture 2" descr="http://www.daviddarling.info/images/geothermal_heat_pump.jpg"/>
          <p:cNvPicPr>
            <a:picLocks noChangeAspect="1" noChangeArrowheads="1"/>
          </p:cNvPicPr>
          <p:nvPr/>
        </p:nvPicPr>
        <p:blipFill>
          <a:blip r:embed="rId2" cstate="print"/>
          <a:srcRect/>
          <a:stretch>
            <a:fillRect/>
          </a:stretch>
        </p:blipFill>
        <p:spPr bwMode="auto">
          <a:xfrm>
            <a:off x="2362200" y="3144078"/>
            <a:ext cx="4495800" cy="371392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Warming</a:t>
            </a:r>
            <a:endParaRPr lang="en-US" dirty="0"/>
          </a:p>
        </p:txBody>
      </p:sp>
      <p:sp>
        <p:nvSpPr>
          <p:cNvPr id="3" name="Content Placeholder 2"/>
          <p:cNvSpPr>
            <a:spLocks noGrp="1"/>
          </p:cNvSpPr>
          <p:nvPr>
            <p:ph idx="1"/>
          </p:nvPr>
        </p:nvSpPr>
        <p:spPr/>
        <p:txBody>
          <a:bodyPr/>
          <a:lstStyle/>
          <a:p>
            <a:r>
              <a:rPr lang="en-US" dirty="0" smtClean="0"/>
              <a:t>The warming of the Earth’s atmosphere causing the temperatures of the land and ocean to increase.</a:t>
            </a:r>
            <a:endParaRPr lang="en-US" dirty="0"/>
          </a:p>
        </p:txBody>
      </p:sp>
      <p:pic>
        <p:nvPicPr>
          <p:cNvPr id="67586" name="Picture 2" descr="https://encrypted-tbn0.google.com/images?q=tbn:ANd9GcSsJmvXcB3f3RIzaPjMBC7tHCCPoDJQGCEVhWIJdfGAYQKy8f1y"/>
          <p:cNvPicPr>
            <a:picLocks noChangeAspect="1" noChangeArrowheads="1"/>
          </p:cNvPicPr>
          <p:nvPr/>
        </p:nvPicPr>
        <p:blipFill>
          <a:blip r:embed="rId2" cstate="print"/>
          <a:srcRect/>
          <a:stretch>
            <a:fillRect/>
          </a:stretch>
        </p:blipFill>
        <p:spPr bwMode="auto">
          <a:xfrm>
            <a:off x="914400" y="4114800"/>
            <a:ext cx="2286000" cy="1743076"/>
          </a:xfrm>
          <a:prstGeom prst="rect">
            <a:avLst/>
          </a:prstGeom>
          <a:noFill/>
        </p:spPr>
      </p:pic>
      <p:pic>
        <p:nvPicPr>
          <p:cNvPr id="67588" name="Picture 4" descr="https://encrypted-tbn3.google.com/images?q=tbn:ANd9GcSMTnurbS6xQUCup9oMi9PxcS8aD5BY7L3KebReqyxlkM78aiQh"/>
          <p:cNvPicPr>
            <a:picLocks noChangeAspect="1" noChangeArrowheads="1"/>
          </p:cNvPicPr>
          <p:nvPr/>
        </p:nvPicPr>
        <p:blipFill>
          <a:blip r:embed="rId3" cstate="print"/>
          <a:srcRect/>
          <a:stretch>
            <a:fillRect/>
          </a:stretch>
        </p:blipFill>
        <p:spPr bwMode="auto">
          <a:xfrm>
            <a:off x="3810000" y="3657600"/>
            <a:ext cx="1781175" cy="2562226"/>
          </a:xfrm>
          <a:prstGeom prst="rect">
            <a:avLst/>
          </a:prstGeom>
          <a:noFill/>
        </p:spPr>
      </p:pic>
      <p:pic>
        <p:nvPicPr>
          <p:cNvPr id="67590" name="Picture 6" descr="https://encrypted-tbn2.google.com/images?q=tbn:ANd9GcRc7FdGR36uXlDXesf41h2D8A6UVAKAs8DwOXUQv3XYIiZlkRH-_Q"/>
          <p:cNvPicPr>
            <a:picLocks noChangeAspect="1" noChangeArrowheads="1"/>
          </p:cNvPicPr>
          <p:nvPr/>
        </p:nvPicPr>
        <p:blipFill>
          <a:blip r:embed="rId4" cstate="print"/>
          <a:srcRect/>
          <a:stretch>
            <a:fillRect/>
          </a:stretch>
        </p:blipFill>
        <p:spPr bwMode="auto">
          <a:xfrm>
            <a:off x="6172200" y="4191000"/>
            <a:ext cx="2705100" cy="1695451"/>
          </a:xfrm>
          <a:prstGeom prst="rect">
            <a:avLst/>
          </a:prstGeom>
          <a:noFill/>
        </p:spPr>
      </p:pic>
      <p:sp>
        <p:nvSpPr>
          <p:cNvPr id="7" name="Rectangle 6"/>
          <p:cNvSpPr/>
          <p:nvPr/>
        </p:nvSpPr>
        <p:spPr>
          <a:xfrm>
            <a:off x="1676400" y="6248400"/>
            <a:ext cx="6324600" cy="461665"/>
          </a:xfrm>
          <a:prstGeom prst="rect">
            <a:avLst/>
          </a:prstGeom>
        </p:spPr>
        <p:txBody>
          <a:bodyPr wrap="square">
            <a:spAutoFit/>
          </a:bodyPr>
          <a:lstStyle/>
          <a:p>
            <a:pPr algn="ctr"/>
            <a:r>
              <a:rPr lang="en-US" sz="1200" dirty="0" smtClean="0">
                <a:hlinkClick r:id="rId5"/>
              </a:rPr>
              <a:t>http://epa.gov/climatechange/indicators/slideshow.html?placeValuesBeforeTB_=savedValues&amp;TB_iframe=true&amp;height=550&amp;width=800</a:t>
            </a:r>
            <a:endParaRPr lang="en-US" sz="1200" dirty="0"/>
          </a:p>
        </p:txBody>
      </p:sp>
      <p:sp>
        <p:nvSpPr>
          <p:cNvPr id="8" name="TextBox 7"/>
          <p:cNvSpPr txBox="1"/>
          <p:nvPr/>
        </p:nvSpPr>
        <p:spPr>
          <a:xfrm>
            <a:off x="0" y="6324600"/>
            <a:ext cx="1447800" cy="369332"/>
          </a:xfrm>
          <a:prstGeom prst="rect">
            <a:avLst/>
          </a:prstGeom>
          <a:noFill/>
        </p:spPr>
        <p:txBody>
          <a:bodyPr wrap="square" rtlCol="0">
            <a:spAutoFit/>
          </a:bodyPr>
          <a:lstStyle/>
          <a:p>
            <a:r>
              <a:rPr lang="en-US" dirty="0" smtClean="0"/>
              <a:t>Click Here</a:t>
            </a:r>
            <a:endParaRPr lang="en-US" dirty="0"/>
          </a:p>
        </p:txBody>
      </p:sp>
      <p:cxnSp>
        <p:nvCxnSpPr>
          <p:cNvPr id="10" name="Straight Arrow Connector 9"/>
          <p:cNvCxnSpPr>
            <a:endCxn id="7" idx="1"/>
          </p:cNvCxnSpPr>
          <p:nvPr/>
        </p:nvCxnSpPr>
        <p:spPr>
          <a:xfrm flipV="1">
            <a:off x="1219200" y="6479233"/>
            <a:ext cx="457200" cy="739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Greenhouse Effect</a:t>
            </a:r>
            <a:endParaRPr lang="en-US" dirty="0"/>
          </a:p>
        </p:txBody>
      </p:sp>
      <p:sp>
        <p:nvSpPr>
          <p:cNvPr id="3" name="Content Placeholder 2"/>
          <p:cNvSpPr>
            <a:spLocks noGrp="1"/>
          </p:cNvSpPr>
          <p:nvPr>
            <p:ph idx="1"/>
          </p:nvPr>
        </p:nvSpPr>
        <p:spPr>
          <a:xfrm>
            <a:off x="457200" y="2249424"/>
            <a:ext cx="3124200" cy="4325112"/>
          </a:xfrm>
        </p:spPr>
        <p:txBody>
          <a:bodyPr>
            <a:normAutofit fontScale="92500" lnSpcReduction="10000"/>
          </a:bodyPr>
          <a:lstStyle/>
          <a:p>
            <a:pPr>
              <a:buNone/>
            </a:pPr>
            <a:r>
              <a:rPr lang="en-US" dirty="0" smtClean="0"/>
              <a:t>The process where thermal radiation from the Earth’s surface is absorbed by the Earth’s atmosphere’s greenhouse gases and is re-radiated in all directions.</a:t>
            </a:r>
            <a:endParaRPr lang="en-US" dirty="0"/>
          </a:p>
        </p:txBody>
      </p:sp>
      <p:pic>
        <p:nvPicPr>
          <p:cNvPr id="66562" name="Picture 2" descr="http://www.dinosaurfact.net/images/greenhouse_effect.jpg"/>
          <p:cNvPicPr>
            <a:picLocks noChangeAspect="1" noChangeArrowheads="1"/>
          </p:cNvPicPr>
          <p:nvPr/>
        </p:nvPicPr>
        <p:blipFill>
          <a:blip r:embed="rId2" cstate="print"/>
          <a:srcRect/>
          <a:stretch>
            <a:fillRect/>
          </a:stretch>
        </p:blipFill>
        <p:spPr bwMode="auto">
          <a:xfrm>
            <a:off x="3581400" y="2362200"/>
            <a:ext cx="5238750" cy="344805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Pollution</a:t>
            </a:r>
            <a:endParaRPr lang="en-US" dirty="0"/>
          </a:p>
        </p:txBody>
      </p:sp>
      <p:sp>
        <p:nvSpPr>
          <p:cNvPr id="3" name="Content Placeholder 2"/>
          <p:cNvSpPr>
            <a:spLocks noGrp="1"/>
          </p:cNvSpPr>
          <p:nvPr>
            <p:ph idx="1"/>
          </p:nvPr>
        </p:nvSpPr>
        <p:spPr/>
        <p:txBody>
          <a:bodyPr/>
          <a:lstStyle/>
          <a:p>
            <a:pPr>
              <a:buNone/>
            </a:pPr>
            <a:r>
              <a:rPr lang="en-US" dirty="0" smtClean="0"/>
              <a:t>The contamination of the atmosphere by the introduction of pollutants from human and natural resources.</a:t>
            </a:r>
            <a:endParaRPr lang="en-US" dirty="0"/>
          </a:p>
        </p:txBody>
      </p:sp>
      <p:pic>
        <p:nvPicPr>
          <p:cNvPr id="77826" name="Picture 2" descr="http://understory.ran.org/wp-content/uploads/2011/12/air-pollution-systems.jpg"/>
          <p:cNvPicPr>
            <a:picLocks noChangeAspect="1" noChangeArrowheads="1"/>
          </p:cNvPicPr>
          <p:nvPr/>
        </p:nvPicPr>
        <p:blipFill>
          <a:blip r:embed="rId2" cstate="print"/>
          <a:srcRect/>
          <a:stretch>
            <a:fillRect/>
          </a:stretch>
        </p:blipFill>
        <p:spPr bwMode="auto">
          <a:xfrm>
            <a:off x="4191000" y="3352800"/>
            <a:ext cx="3743325" cy="323850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Greenhouse Gases</a:t>
            </a:r>
            <a:endParaRPr lang="en-US" dirty="0"/>
          </a:p>
        </p:txBody>
      </p:sp>
      <p:sp>
        <p:nvSpPr>
          <p:cNvPr id="3" name="Content Placeholder 2"/>
          <p:cNvSpPr>
            <a:spLocks noGrp="1"/>
          </p:cNvSpPr>
          <p:nvPr>
            <p:ph idx="1"/>
          </p:nvPr>
        </p:nvSpPr>
        <p:spPr/>
        <p:txBody>
          <a:bodyPr/>
          <a:lstStyle/>
          <a:p>
            <a:pPr>
              <a:buNone/>
            </a:pPr>
            <a:r>
              <a:rPr lang="en-US" dirty="0" smtClean="0"/>
              <a:t>Any of the gases whose absorption of solar radiation is responsible for the greenhouse effect, including carbon dioxide, methane, ozone, and the fluorocarbons.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Habitat Restoration</a:t>
            </a:r>
            <a:endParaRPr lang="en-US" dirty="0"/>
          </a:p>
        </p:txBody>
      </p:sp>
      <p:sp>
        <p:nvSpPr>
          <p:cNvPr id="3" name="Content Placeholder 2"/>
          <p:cNvSpPr>
            <a:spLocks noGrp="1"/>
          </p:cNvSpPr>
          <p:nvPr>
            <p:ph idx="1"/>
          </p:nvPr>
        </p:nvSpPr>
        <p:spPr/>
        <p:txBody>
          <a:bodyPr/>
          <a:lstStyle/>
          <a:p>
            <a:pPr>
              <a:buNone/>
            </a:pPr>
            <a:r>
              <a:rPr lang="en-US" dirty="0" smtClean="0"/>
              <a:t>The act, process, or result of returning a degraded or former habitat to a healthy, self-sustaining condition that resembles its pre-disturbed state.</a:t>
            </a:r>
            <a:endParaRPr lang="en-US" dirty="0"/>
          </a:p>
        </p:txBody>
      </p:sp>
      <p:pic>
        <p:nvPicPr>
          <p:cNvPr id="27654" name="Picture 6" descr="http://www.nps.gov/bisc/naturescience/images/Habitat_restoration_before_and_after.jpg"/>
          <p:cNvPicPr>
            <a:picLocks noChangeAspect="1" noChangeArrowheads="1"/>
          </p:cNvPicPr>
          <p:nvPr/>
        </p:nvPicPr>
        <p:blipFill>
          <a:blip r:embed="rId2" cstate="print"/>
          <a:srcRect/>
          <a:stretch>
            <a:fillRect/>
          </a:stretch>
        </p:blipFill>
        <p:spPr bwMode="auto">
          <a:xfrm>
            <a:off x="5029200" y="4000500"/>
            <a:ext cx="3810000" cy="2857500"/>
          </a:xfrm>
          <a:prstGeom prst="rect">
            <a:avLst/>
          </a:prstGeom>
          <a:noFill/>
        </p:spPr>
      </p:pic>
      <p:pic>
        <p:nvPicPr>
          <p:cNvPr id="27656" name="Picture 8" descr="http://www.ecorpconsulting.com/images/habitat_restoration3.jpg"/>
          <p:cNvPicPr>
            <a:picLocks noChangeAspect="1" noChangeArrowheads="1"/>
          </p:cNvPicPr>
          <p:nvPr/>
        </p:nvPicPr>
        <p:blipFill>
          <a:blip r:embed="rId3" cstate="print"/>
          <a:srcRect/>
          <a:stretch>
            <a:fillRect/>
          </a:stretch>
        </p:blipFill>
        <p:spPr bwMode="auto">
          <a:xfrm>
            <a:off x="914400" y="4114800"/>
            <a:ext cx="3181350" cy="21907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Hydroelectric Energy</a:t>
            </a:r>
            <a:endParaRPr lang="en-US" dirty="0"/>
          </a:p>
        </p:txBody>
      </p:sp>
      <p:sp>
        <p:nvSpPr>
          <p:cNvPr id="3" name="Content Placeholder 2"/>
          <p:cNvSpPr>
            <a:spLocks noGrp="1"/>
          </p:cNvSpPr>
          <p:nvPr>
            <p:ph idx="1"/>
          </p:nvPr>
        </p:nvSpPr>
        <p:spPr/>
        <p:txBody>
          <a:bodyPr/>
          <a:lstStyle/>
          <a:p>
            <a:pPr>
              <a:buNone/>
            </a:pPr>
            <a:r>
              <a:rPr lang="en-US" dirty="0" smtClean="0"/>
              <a:t>Electrical energy produced by falling water.</a:t>
            </a:r>
            <a:endParaRPr lang="en-US" dirty="0"/>
          </a:p>
        </p:txBody>
      </p:sp>
      <p:pic>
        <p:nvPicPr>
          <p:cNvPr id="26626" name="Picture 2" descr="http://www.darvill.clara.net/altenerg/images/hydro.jpg"/>
          <p:cNvPicPr>
            <a:picLocks noChangeAspect="1" noChangeArrowheads="1"/>
          </p:cNvPicPr>
          <p:nvPr/>
        </p:nvPicPr>
        <p:blipFill>
          <a:blip r:embed="rId2" cstate="print"/>
          <a:srcRect/>
          <a:stretch>
            <a:fillRect/>
          </a:stretch>
        </p:blipFill>
        <p:spPr bwMode="auto">
          <a:xfrm>
            <a:off x="457200" y="3962400"/>
            <a:ext cx="3067050" cy="1619251"/>
          </a:xfrm>
          <a:prstGeom prst="rect">
            <a:avLst/>
          </a:prstGeom>
          <a:noFill/>
        </p:spPr>
      </p:pic>
      <p:pic>
        <p:nvPicPr>
          <p:cNvPr id="26628" name="Picture 4" descr="http://www.visitingdc.com/images/hoover-dam-directions.jpg"/>
          <p:cNvPicPr>
            <a:picLocks noChangeAspect="1" noChangeArrowheads="1"/>
          </p:cNvPicPr>
          <p:nvPr/>
        </p:nvPicPr>
        <p:blipFill>
          <a:blip r:embed="rId3" cstate="print"/>
          <a:srcRect/>
          <a:stretch>
            <a:fillRect/>
          </a:stretch>
        </p:blipFill>
        <p:spPr bwMode="auto">
          <a:xfrm>
            <a:off x="3810000" y="2895600"/>
            <a:ext cx="4762500" cy="328612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Gas</a:t>
            </a:r>
            <a:endParaRPr lang="en-US" dirty="0"/>
          </a:p>
        </p:txBody>
      </p:sp>
      <p:sp>
        <p:nvSpPr>
          <p:cNvPr id="3" name="Content Placeholder 2"/>
          <p:cNvSpPr>
            <a:spLocks noGrp="1"/>
          </p:cNvSpPr>
          <p:nvPr>
            <p:ph idx="1"/>
          </p:nvPr>
        </p:nvSpPr>
        <p:spPr/>
        <p:txBody>
          <a:bodyPr/>
          <a:lstStyle/>
          <a:p>
            <a:pPr>
              <a:buNone/>
            </a:pPr>
            <a:r>
              <a:rPr lang="en-US" dirty="0" smtClean="0"/>
              <a:t>A mixture of gaseous hydrocarbons located under the surface of the Earth, often near petroleum deposits; used as fuel.</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Hazard</a:t>
            </a:r>
            <a:endParaRPr lang="en-US" dirty="0"/>
          </a:p>
        </p:txBody>
      </p:sp>
      <p:sp>
        <p:nvSpPr>
          <p:cNvPr id="3" name="Content Placeholder 2"/>
          <p:cNvSpPr>
            <a:spLocks noGrp="1"/>
          </p:cNvSpPr>
          <p:nvPr>
            <p:ph idx="1"/>
          </p:nvPr>
        </p:nvSpPr>
        <p:spPr/>
        <p:txBody>
          <a:bodyPr>
            <a:normAutofit/>
          </a:bodyPr>
          <a:lstStyle/>
          <a:p>
            <a:pPr>
              <a:buNone/>
            </a:pPr>
            <a:r>
              <a:rPr lang="en-US" dirty="0" smtClean="0"/>
              <a:t>A naturally occurring event that will have a negative effect on people or the environment.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Resource</a:t>
            </a:r>
            <a:endParaRPr lang="en-US" dirty="0"/>
          </a:p>
        </p:txBody>
      </p:sp>
      <p:sp>
        <p:nvSpPr>
          <p:cNvPr id="3" name="Content Placeholder 2"/>
          <p:cNvSpPr>
            <a:spLocks noGrp="1"/>
          </p:cNvSpPr>
          <p:nvPr>
            <p:ph idx="1"/>
          </p:nvPr>
        </p:nvSpPr>
        <p:spPr>
          <a:xfrm>
            <a:off x="457200" y="1981200"/>
            <a:ext cx="8229600" cy="4525963"/>
          </a:xfrm>
        </p:spPr>
        <p:txBody>
          <a:bodyPr/>
          <a:lstStyle/>
          <a:p>
            <a:pPr>
              <a:buNone/>
            </a:pPr>
            <a:r>
              <a:rPr lang="en-US" dirty="0" smtClean="0"/>
              <a:t>Any natural material that is used by humans.</a:t>
            </a:r>
          </a:p>
          <a:p>
            <a:pPr>
              <a:buNone/>
            </a:pPr>
            <a:endParaRPr lang="en-US" dirty="0"/>
          </a:p>
          <a:p>
            <a:pPr>
              <a:buNone/>
            </a:pPr>
            <a:r>
              <a:rPr lang="en-US" dirty="0" smtClean="0"/>
              <a:t>	Examples:</a:t>
            </a:r>
          </a:p>
          <a:p>
            <a:pPr>
              <a:buNone/>
            </a:pPr>
            <a:r>
              <a:rPr lang="en-US" dirty="0"/>
              <a:t>	</a:t>
            </a:r>
            <a:r>
              <a:rPr lang="en-US" dirty="0" smtClean="0"/>
              <a:t>	Water, petroleum, minerals, forests and animals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Nonrenewable resources</a:t>
            </a:r>
            <a:endParaRPr lang="en-US" dirty="0"/>
          </a:p>
        </p:txBody>
      </p:sp>
      <p:sp>
        <p:nvSpPr>
          <p:cNvPr id="3" name="Content Placeholder 2"/>
          <p:cNvSpPr>
            <a:spLocks noGrp="1"/>
          </p:cNvSpPr>
          <p:nvPr>
            <p:ph idx="1"/>
          </p:nvPr>
        </p:nvSpPr>
        <p:spPr/>
        <p:txBody>
          <a:bodyPr/>
          <a:lstStyle/>
          <a:p>
            <a:pPr>
              <a:buNone/>
            </a:pPr>
            <a:r>
              <a:rPr lang="en-US" dirty="0" smtClean="0"/>
              <a:t>A resource that forms at a rate that is much slower than the rate at which it is consumed.</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Energy</a:t>
            </a:r>
            <a:endParaRPr lang="en-US" dirty="0"/>
          </a:p>
        </p:txBody>
      </p:sp>
      <p:sp>
        <p:nvSpPr>
          <p:cNvPr id="3" name="Content Placeholder 2"/>
          <p:cNvSpPr>
            <a:spLocks noGrp="1"/>
          </p:cNvSpPr>
          <p:nvPr>
            <p:ph idx="1"/>
          </p:nvPr>
        </p:nvSpPr>
        <p:spPr/>
        <p:txBody>
          <a:bodyPr/>
          <a:lstStyle/>
          <a:p>
            <a:pPr>
              <a:buNone/>
            </a:pPr>
            <a:r>
              <a:rPr lang="en-US" dirty="0" smtClean="0"/>
              <a:t>The energy released by a fission or fusion reaction; the binding energy of the atomic nucleus.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Overpopulation</a:t>
            </a:r>
            <a:endParaRPr lang="en-US" dirty="0"/>
          </a:p>
        </p:txBody>
      </p:sp>
      <p:sp>
        <p:nvSpPr>
          <p:cNvPr id="3" name="Content Placeholder 2"/>
          <p:cNvSpPr>
            <a:spLocks noGrp="1"/>
          </p:cNvSpPr>
          <p:nvPr>
            <p:ph idx="1"/>
          </p:nvPr>
        </p:nvSpPr>
        <p:spPr/>
        <p:txBody>
          <a:bodyPr/>
          <a:lstStyle/>
          <a:p>
            <a:pPr>
              <a:buNone/>
            </a:pPr>
            <a:r>
              <a:rPr lang="en-US" dirty="0" smtClean="0"/>
              <a:t>The presence of too many individuals in an area for the available resources.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Ozone</a:t>
            </a:r>
            <a:endParaRPr lang="en-US" dirty="0"/>
          </a:p>
        </p:txBody>
      </p:sp>
      <p:sp>
        <p:nvSpPr>
          <p:cNvPr id="3" name="Content Placeholder 2"/>
          <p:cNvSpPr>
            <a:spLocks noGrp="1"/>
          </p:cNvSpPr>
          <p:nvPr>
            <p:ph idx="1"/>
          </p:nvPr>
        </p:nvSpPr>
        <p:spPr/>
        <p:txBody>
          <a:bodyPr/>
          <a:lstStyle/>
          <a:p>
            <a:pPr>
              <a:buNone/>
            </a:pPr>
            <a:r>
              <a:rPr lang="en-US" dirty="0" smtClean="0"/>
              <a:t>layer in Earth's atmosphere which contains relatively high concentrations of ozone (O3).</a:t>
            </a:r>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6800"/>
          </a:xfrm>
        </p:spPr>
        <p:txBody>
          <a:bodyPr/>
          <a:lstStyle/>
          <a:p>
            <a:r>
              <a:rPr lang="en-US" dirty="0" smtClean="0"/>
              <a:t>Acid Precipitation</a:t>
            </a:r>
            <a:endParaRPr lang="en-US" dirty="0"/>
          </a:p>
        </p:txBody>
      </p:sp>
      <p:sp>
        <p:nvSpPr>
          <p:cNvPr id="3" name="Content Placeholder 2"/>
          <p:cNvSpPr>
            <a:spLocks noGrp="1"/>
          </p:cNvSpPr>
          <p:nvPr>
            <p:ph idx="1"/>
          </p:nvPr>
        </p:nvSpPr>
        <p:spPr>
          <a:xfrm>
            <a:off x="457200" y="2249424"/>
            <a:ext cx="3124200" cy="4325112"/>
          </a:xfrm>
        </p:spPr>
        <p:txBody>
          <a:bodyPr/>
          <a:lstStyle/>
          <a:p>
            <a:pPr>
              <a:buNone/>
            </a:pPr>
            <a:r>
              <a:rPr lang="en-US" dirty="0" smtClean="0"/>
              <a:t>Rain, sleet or snow containing acids that form in the atmosphere when industrial gas emissions combine with water </a:t>
            </a:r>
            <a:endParaRPr lang="en-US" dirty="0"/>
          </a:p>
        </p:txBody>
      </p:sp>
      <p:pic>
        <p:nvPicPr>
          <p:cNvPr id="76802" name="Picture 2" descr="http://misslorisbiohome.com/we/human%20impact%20on%20envt/Images/Good%20Picts/acidrain.gif"/>
          <p:cNvPicPr>
            <a:picLocks noChangeAspect="1" noChangeArrowheads="1"/>
          </p:cNvPicPr>
          <p:nvPr/>
        </p:nvPicPr>
        <p:blipFill>
          <a:blip r:embed="rId2" cstate="print"/>
          <a:srcRect/>
          <a:stretch>
            <a:fillRect/>
          </a:stretch>
        </p:blipFill>
        <p:spPr bwMode="auto">
          <a:xfrm>
            <a:off x="3733800" y="2438400"/>
            <a:ext cx="5105400" cy="35814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Pesticides</a:t>
            </a:r>
            <a:endParaRPr lang="en-US" dirty="0"/>
          </a:p>
        </p:txBody>
      </p:sp>
      <p:sp>
        <p:nvSpPr>
          <p:cNvPr id="3" name="Content Placeholder 2"/>
          <p:cNvSpPr>
            <a:spLocks noGrp="1"/>
          </p:cNvSpPr>
          <p:nvPr>
            <p:ph idx="1"/>
          </p:nvPr>
        </p:nvSpPr>
        <p:spPr/>
        <p:txBody>
          <a:bodyPr/>
          <a:lstStyle/>
          <a:p>
            <a:pPr>
              <a:buNone/>
            </a:pPr>
            <a:r>
              <a:rPr lang="en-US" dirty="0" smtClean="0"/>
              <a:t>Substances or mixture of substances intended for preventing, destroying, repelling or mitigating any pest.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Petroleum</a:t>
            </a:r>
            <a:endParaRPr lang="en-US" dirty="0"/>
          </a:p>
        </p:txBody>
      </p:sp>
      <p:sp>
        <p:nvSpPr>
          <p:cNvPr id="3" name="Content Placeholder 2"/>
          <p:cNvSpPr>
            <a:spLocks noGrp="1"/>
          </p:cNvSpPr>
          <p:nvPr>
            <p:ph idx="1"/>
          </p:nvPr>
        </p:nvSpPr>
        <p:spPr/>
        <p:txBody>
          <a:bodyPr/>
          <a:lstStyle/>
          <a:p>
            <a:pPr>
              <a:buNone/>
            </a:pPr>
            <a:r>
              <a:rPr lang="en-US" dirty="0" smtClean="0"/>
              <a:t>A liquid mixture of complex hydrocarbon compounds; used widely as a fuel source.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Pollution</a:t>
            </a:r>
            <a:endParaRPr lang="en-US" dirty="0"/>
          </a:p>
        </p:txBody>
      </p:sp>
      <p:sp>
        <p:nvSpPr>
          <p:cNvPr id="3" name="Content Placeholder 2"/>
          <p:cNvSpPr>
            <a:spLocks noGrp="1"/>
          </p:cNvSpPr>
          <p:nvPr>
            <p:ph idx="1"/>
          </p:nvPr>
        </p:nvSpPr>
        <p:spPr/>
        <p:txBody>
          <a:bodyPr/>
          <a:lstStyle/>
          <a:p>
            <a:pPr>
              <a:buNone/>
            </a:pPr>
            <a:r>
              <a:rPr lang="en-US" dirty="0" smtClean="0"/>
              <a:t>An unwanted change in the environment that is caused by harmful substances, wastes, gases, noise or radiation.</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Recycling</a:t>
            </a:r>
            <a:endParaRPr lang="en-US" dirty="0"/>
          </a:p>
        </p:txBody>
      </p:sp>
      <p:sp>
        <p:nvSpPr>
          <p:cNvPr id="3" name="Content Placeholder 2"/>
          <p:cNvSpPr>
            <a:spLocks noGrp="1"/>
          </p:cNvSpPr>
          <p:nvPr>
            <p:ph idx="1"/>
          </p:nvPr>
        </p:nvSpPr>
        <p:spPr/>
        <p:txBody>
          <a:bodyPr/>
          <a:lstStyle/>
          <a:p>
            <a:pPr>
              <a:buNone/>
            </a:pPr>
            <a:r>
              <a:rPr lang="en-US" dirty="0" smtClean="0"/>
              <a:t>The process of recovering valuable or useful materials from waste or scrap; the process of reusing some items.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Reforestation</a:t>
            </a:r>
            <a:endParaRPr lang="en-US" dirty="0"/>
          </a:p>
        </p:txBody>
      </p:sp>
      <p:sp>
        <p:nvSpPr>
          <p:cNvPr id="3" name="Content Placeholder 2"/>
          <p:cNvSpPr>
            <a:spLocks noGrp="1"/>
          </p:cNvSpPr>
          <p:nvPr>
            <p:ph idx="1"/>
          </p:nvPr>
        </p:nvSpPr>
        <p:spPr/>
        <p:txBody>
          <a:bodyPr/>
          <a:lstStyle/>
          <a:p>
            <a:pPr>
              <a:buNone/>
            </a:pPr>
            <a:r>
              <a:rPr lang="en-US" dirty="0" smtClean="0"/>
              <a:t>The restocking of existing forests and woodlands which have been depleted.</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Renewable Resources</a:t>
            </a:r>
            <a:endParaRPr lang="en-US" dirty="0"/>
          </a:p>
        </p:txBody>
      </p:sp>
      <p:sp>
        <p:nvSpPr>
          <p:cNvPr id="3" name="Content Placeholder 2"/>
          <p:cNvSpPr>
            <a:spLocks noGrp="1"/>
          </p:cNvSpPr>
          <p:nvPr>
            <p:ph idx="1"/>
          </p:nvPr>
        </p:nvSpPr>
        <p:spPr/>
        <p:txBody>
          <a:bodyPr/>
          <a:lstStyle/>
          <a:p>
            <a:pPr>
              <a:buNone/>
            </a:pPr>
            <a:r>
              <a:rPr lang="en-US" dirty="0" smtClean="0"/>
              <a:t>A natural resource that can be replaced at the same rate at which the resource is consumed.</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a:t>
            </a:r>
            <a:endParaRPr lang="en-US" dirty="0"/>
          </a:p>
        </p:txBody>
      </p:sp>
      <p:sp>
        <p:nvSpPr>
          <p:cNvPr id="3" name="Content Placeholder 2"/>
          <p:cNvSpPr>
            <a:spLocks noGrp="1"/>
          </p:cNvSpPr>
          <p:nvPr>
            <p:ph idx="1"/>
          </p:nvPr>
        </p:nvSpPr>
        <p:spPr/>
        <p:txBody>
          <a:bodyPr/>
          <a:lstStyle/>
          <a:p>
            <a:pPr>
              <a:buNone/>
            </a:pPr>
            <a:r>
              <a:rPr lang="en-US" dirty="0" smtClean="0"/>
              <a:t>The potential that a chosen action or activity (including the choice of inaction) will lead to a loss (an undesirable outcome). </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Runoff</a:t>
            </a:r>
            <a:endParaRPr lang="en-US" dirty="0"/>
          </a:p>
        </p:txBody>
      </p:sp>
      <p:sp>
        <p:nvSpPr>
          <p:cNvPr id="3" name="Content Placeholder 2"/>
          <p:cNvSpPr>
            <a:spLocks noGrp="1"/>
          </p:cNvSpPr>
          <p:nvPr>
            <p:ph idx="1"/>
          </p:nvPr>
        </p:nvSpPr>
        <p:spPr/>
        <p:txBody>
          <a:bodyPr/>
          <a:lstStyle/>
          <a:p>
            <a:pPr>
              <a:buNone/>
            </a:pPr>
            <a:r>
              <a:rPr lang="en-US" dirty="0" smtClean="0"/>
              <a:t>Water on land that drains into a body of water </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Smog</a:t>
            </a:r>
            <a:endParaRPr lang="en-US" dirty="0"/>
          </a:p>
        </p:txBody>
      </p:sp>
      <p:sp>
        <p:nvSpPr>
          <p:cNvPr id="3" name="Content Placeholder 2"/>
          <p:cNvSpPr>
            <a:spLocks noGrp="1"/>
          </p:cNvSpPr>
          <p:nvPr>
            <p:ph idx="1"/>
          </p:nvPr>
        </p:nvSpPr>
        <p:spPr/>
        <p:txBody>
          <a:bodyPr/>
          <a:lstStyle/>
          <a:p>
            <a:pPr>
              <a:buNone/>
            </a:pPr>
            <a:r>
              <a:rPr lang="en-US" dirty="0" smtClean="0"/>
              <a:t>A photochemical haze that forms when sunlight acts on industrial pollutants and burning fuels.</a:t>
            </a:r>
            <a:endParaRPr lang="en-US" dirty="0"/>
          </a:p>
        </p:txBody>
      </p:sp>
      <p:pic>
        <p:nvPicPr>
          <p:cNvPr id="51202" name="Picture 2" descr="Air pollution in London "/>
          <p:cNvPicPr>
            <a:picLocks noChangeAspect="1" noChangeArrowheads="1"/>
          </p:cNvPicPr>
          <p:nvPr/>
        </p:nvPicPr>
        <p:blipFill>
          <a:blip r:embed="rId2" cstate="print"/>
          <a:srcRect/>
          <a:stretch>
            <a:fillRect/>
          </a:stretch>
        </p:blipFill>
        <p:spPr bwMode="auto">
          <a:xfrm>
            <a:off x="2362200" y="3657600"/>
            <a:ext cx="4381500" cy="2628901"/>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Soil Erosion</a:t>
            </a:r>
            <a:endParaRPr lang="en-US" dirty="0"/>
          </a:p>
        </p:txBody>
      </p:sp>
      <p:sp>
        <p:nvSpPr>
          <p:cNvPr id="3" name="Content Placeholder 2"/>
          <p:cNvSpPr>
            <a:spLocks noGrp="1"/>
          </p:cNvSpPr>
          <p:nvPr>
            <p:ph idx="1"/>
          </p:nvPr>
        </p:nvSpPr>
        <p:spPr/>
        <p:txBody>
          <a:bodyPr/>
          <a:lstStyle/>
          <a:p>
            <a:pPr>
              <a:buNone/>
            </a:pPr>
            <a:r>
              <a:rPr lang="en-US" dirty="0" smtClean="0"/>
              <a:t>Removal of soil by the agents of erosion.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Quality</a:t>
            </a:r>
            <a:endParaRPr lang="en-US" dirty="0"/>
          </a:p>
        </p:txBody>
      </p:sp>
      <p:sp>
        <p:nvSpPr>
          <p:cNvPr id="3" name="Content Placeholder 2"/>
          <p:cNvSpPr>
            <a:spLocks noGrp="1"/>
          </p:cNvSpPr>
          <p:nvPr>
            <p:ph idx="1"/>
          </p:nvPr>
        </p:nvSpPr>
        <p:spPr>
          <a:xfrm>
            <a:off x="457200" y="2249424"/>
            <a:ext cx="4191000" cy="4325112"/>
          </a:xfrm>
        </p:spPr>
        <p:txBody>
          <a:bodyPr/>
          <a:lstStyle/>
          <a:p>
            <a:pPr>
              <a:buNone/>
            </a:pPr>
            <a:r>
              <a:rPr lang="en-US" dirty="0" smtClean="0"/>
              <a:t>A measurement of the pollutants in the air; a description of healthiness and safety of the atmosphere </a:t>
            </a:r>
            <a:endParaRPr lang="en-US" dirty="0"/>
          </a:p>
        </p:txBody>
      </p:sp>
      <p:pic>
        <p:nvPicPr>
          <p:cNvPr id="92162" name="Picture 2" descr="http://www.ijams.org/library/Air_Quality_Guide_571893952312.png"/>
          <p:cNvPicPr>
            <a:picLocks noChangeAspect="1" noChangeArrowheads="1"/>
          </p:cNvPicPr>
          <p:nvPr/>
        </p:nvPicPr>
        <p:blipFill>
          <a:blip r:embed="rId2" cstate="print"/>
          <a:srcRect/>
          <a:stretch>
            <a:fillRect/>
          </a:stretch>
        </p:blipFill>
        <p:spPr bwMode="auto">
          <a:xfrm>
            <a:off x="4800600" y="914400"/>
            <a:ext cx="3914775" cy="5677096"/>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Energy</a:t>
            </a:r>
            <a:endParaRPr lang="en-US" dirty="0"/>
          </a:p>
        </p:txBody>
      </p:sp>
      <p:sp>
        <p:nvSpPr>
          <p:cNvPr id="3" name="Content Placeholder 2"/>
          <p:cNvSpPr>
            <a:spLocks noGrp="1"/>
          </p:cNvSpPr>
          <p:nvPr>
            <p:ph idx="1"/>
          </p:nvPr>
        </p:nvSpPr>
        <p:spPr/>
        <p:txBody>
          <a:bodyPr/>
          <a:lstStyle/>
          <a:p>
            <a:pPr>
              <a:buNone/>
            </a:pPr>
            <a:r>
              <a:rPr lang="en-US" dirty="0" smtClean="0"/>
              <a:t>The energy received by the Earth from the sun in the form of radiation.</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Sprawl</a:t>
            </a:r>
            <a:endParaRPr lang="en-US" dirty="0"/>
          </a:p>
        </p:txBody>
      </p:sp>
      <p:sp>
        <p:nvSpPr>
          <p:cNvPr id="3" name="Content Placeholder 2"/>
          <p:cNvSpPr>
            <a:spLocks noGrp="1"/>
          </p:cNvSpPr>
          <p:nvPr>
            <p:ph idx="1"/>
          </p:nvPr>
        </p:nvSpPr>
        <p:spPr/>
        <p:txBody>
          <a:bodyPr/>
          <a:lstStyle/>
          <a:p>
            <a:pPr>
              <a:buNone/>
            </a:pPr>
            <a:r>
              <a:rPr lang="en-US" dirty="0" smtClean="0"/>
              <a:t>The spreading outwards of a city and its suburbs to its outskirts, development of rural land.</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Quality</a:t>
            </a:r>
            <a:endParaRPr lang="en-US" dirty="0"/>
          </a:p>
        </p:txBody>
      </p:sp>
      <p:sp>
        <p:nvSpPr>
          <p:cNvPr id="3" name="Content Placeholder 2"/>
          <p:cNvSpPr>
            <a:spLocks noGrp="1"/>
          </p:cNvSpPr>
          <p:nvPr>
            <p:ph idx="1"/>
          </p:nvPr>
        </p:nvSpPr>
        <p:spPr/>
        <p:txBody>
          <a:bodyPr/>
          <a:lstStyle/>
          <a:p>
            <a:pPr>
              <a:buNone/>
            </a:pPr>
            <a:r>
              <a:rPr lang="en-US" dirty="0" smtClean="0"/>
              <a:t>The physical, chemical and biological characteristics of water. It is a measure of the condition of water relative to the requirements of any human need or purpose. It is most frequently used by reference to a set of standards against which compliance can be assessed. </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Energy</a:t>
            </a:r>
            <a:endParaRPr lang="en-US" dirty="0"/>
          </a:p>
        </p:txBody>
      </p:sp>
      <p:sp>
        <p:nvSpPr>
          <p:cNvPr id="3" name="Content Placeholder 2"/>
          <p:cNvSpPr>
            <a:spLocks noGrp="1"/>
          </p:cNvSpPr>
          <p:nvPr>
            <p:ph idx="1"/>
          </p:nvPr>
        </p:nvSpPr>
        <p:spPr/>
        <p:txBody>
          <a:bodyPr/>
          <a:lstStyle/>
          <a:p>
            <a:pPr>
              <a:buNone/>
            </a:pPr>
            <a:r>
              <a:rPr lang="en-US" dirty="0" smtClean="0"/>
              <a:t>The use of a windmill to drive an electric generator.</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Atmosphere</a:t>
            </a:r>
            <a:endParaRPr lang="en-US" dirty="0"/>
          </a:p>
        </p:txBody>
      </p:sp>
      <p:sp>
        <p:nvSpPr>
          <p:cNvPr id="3" name="Content Placeholder 2"/>
          <p:cNvSpPr>
            <a:spLocks noGrp="1"/>
          </p:cNvSpPr>
          <p:nvPr>
            <p:ph idx="1"/>
          </p:nvPr>
        </p:nvSpPr>
        <p:spPr/>
        <p:txBody>
          <a:bodyPr/>
          <a:lstStyle/>
          <a:p>
            <a:pPr>
              <a:buNone/>
            </a:pPr>
            <a:r>
              <a:rPr lang="en-US" dirty="0" smtClean="0"/>
              <a:t>The mixture of gases surrounding Earth and other planets </a:t>
            </a:r>
            <a:endParaRPr lang="en-US" dirty="0"/>
          </a:p>
        </p:txBody>
      </p:sp>
      <p:pic>
        <p:nvPicPr>
          <p:cNvPr id="2050" name="Picture 2" descr="http://www.instablogsimages.com/images/2007/12/20/earths-atmosphere_18.jpg"/>
          <p:cNvPicPr>
            <a:picLocks noChangeAspect="1" noChangeArrowheads="1"/>
          </p:cNvPicPr>
          <p:nvPr/>
        </p:nvPicPr>
        <p:blipFill>
          <a:blip r:embed="rId2" cstate="print"/>
          <a:srcRect/>
          <a:stretch>
            <a:fillRect/>
          </a:stretch>
        </p:blipFill>
        <p:spPr bwMode="auto">
          <a:xfrm>
            <a:off x="3352800" y="2743200"/>
            <a:ext cx="3733800" cy="398023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a:t>
            </a:r>
            <a:endParaRPr lang="en-US" dirty="0"/>
          </a:p>
        </p:txBody>
      </p:sp>
      <p:sp>
        <p:nvSpPr>
          <p:cNvPr id="3" name="Content Placeholder 2"/>
          <p:cNvSpPr>
            <a:spLocks noGrp="1"/>
          </p:cNvSpPr>
          <p:nvPr>
            <p:ph idx="1"/>
          </p:nvPr>
        </p:nvSpPr>
        <p:spPr/>
        <p:txBody>
          <a:bodyPr/>
          <a:lstStyle/>
          <a:p>
            <a:pPr>
              <a:buNone/>
            </a:pPr>
            <a:r>
              <a:rPr lang="en-US" dirty="0" smtClean="0"/>
              <a:t>Something that is good; an advantage.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Biomass</a:t>
            </a:r>
            <a:endParaRPr lang="en-US" dirty="0"/>
          </a:p>
        </p:txBody>
      </p:sp>
      <p:sp>
        <p:nvSpPr>
          <p:cNvPr id="3" name="Content Placeholder 2"/>
          <p:cNvSpPr>
            <a:spLocks noGrp="1"/>
          </p:cNvSpPr>
          <p:nvPr>
            <p:ph idx="1"/>
          </p:nvPr>
        </p:nvSpPr>
        <p:spPr>
          <a:xfrm>
            <a:off x="457200" y="2249424"/>
            <a:ext cx="3352800" cy="4325112"/>
          </a:xfrm>
        </p:spPr>
        <p:txBody>
          <a:bodyPr/>
          <a:lstStyle/>
          <a:p>
            <a:pPr>
              <a:buNone/>
            </a:pPr>
            <a:r>
              <a:rPr lang="en-US" dirty="0" smtClean="0"/>
              <a:t>Organic matter that can be a source of energy.</a:t>
            </a:r>
            <a:endParaRPr lang="en-US" dirty="0"/>
          </a:p>
        </p:txBody>
      </p:sp>
      <p:pic>
        <p:nvPicPr>
          <p:cNvPr id="75778" name="Picture 2" descr="http://www.keepbanderabeautiful.org/biomasssources1.jpg"/>
          <p:cNvPicPr>
            <a:picLocks noChangeAspect="1" noChangeArrowheads="1"/>
          </p:cNvPicPr>
          <p:nvPr/>
        </p:nvPicPr>
        <p:blipFill>
          <a:blip r:embed="rId2" cstate="print"/>
          <a:srcRect/>
          <a:stretch>
            <a:fillRect/>
          </a:stretch>
        </p:blipFill>
        <p:spPr bwMode="auto">
          <a:xfrm>
            <a:off x="3657600" y="1447800"/>
            <a:ext cx="5138453" cy="517271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Cycle</a:t>
            </a:r>
            <a:endParaRPr lang="en-US" dirty="0"/>
          </a:p>
        </p:txBody>
      </p:sp>
      <p:sp>
        <p:nvSpPr>
          <p:cNvPr id="3" name="Content Placeholder 2"/>
          <p:cNvSpPr>
            <a:spLocks noGrp="1"/>
          </p:cNvSpPr>
          <p:nvPr>
            <p:ph idx="1"/>
          </p:nvPr>
        </p:nvSpPr>
        <p:spPr>
          <a:xfrm>
            <a:off x="457200" y="2249424"/>
            <a:ext cx="2971800" cy="4325112"/>
          </a:xfrm>
        </p:spPr>
        <p:txBody>
          <a:bodyPr/>
          <a:lstStyle/>
          <a:p>
            <a:pPr>
              <a:buNone/>
            </a:pPr>
            <a:r>
              <a:rPr lang="en-US" dirty="0" smtClean="0"/>
              <a:t>The exchange of carbon between the environment and living things.</a:t>
            </a:r>
            <a:endParaRPr lang="en-US" dirty="0"/>
          </a:p>
        </p:txBody>
      </p:sp>
      <p:pic>
        <p:nvPicPr>
          <p:cNvPr id="74754" name="Picture 2" descr="http://www.ucar.edu/learn/images/carboncy.gif"/>
          <p:cNvPicPr>
            <a:picLocks noChangeAspect="1" noChangeArrowheads="1"/>
          </p:cNvPicPr>
          <p:nvPr/>
        </p:nvPicPr>
        <p:blipFill>
          <a:blip r:embed="rId2" cstate="print"/>
          <a:srcRect/>
          <a:stretch>
            <a:fillRect/>
          </a:stretch>
        </p:blipFill>
        <p:spPr bwMode="auto">
          <a:xfrm>
            <a:off x="3581400" y="2286000"/>
            <a:ext cx="5384797" cy="40386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CFC - </a:t>
            </a:r>
            <a:r>
              <a:rPr lang="en-US" dirty="0" err="1" smtClean="0"/>
              <a:t>Chloroflorocarbon</a:t>
            </a:r>
            <a:endParaRPr lang="en-US" dirty="0"/>
          </a:p>
        </p:txBody>
      </p:sp>
      <p:sp>
        <p:nvSpPr>
          <p:cNvPr id="3" name="Content Placeholder 2"/>
          <p:cNvSpPr>
            <a:spLocks noGrp="1"/>
          </p:cNvSpPr>
          <p:nvPr>
            <p:ph idx="1"/>
          </p:nvPr>
        </p:nvSpPr>
        <p:spPr>
          <a:xfrm>
            <a:off x="304800" y="2057400"/>
            <a:ext cx="3962400" cy="4608576"/>
          </a:xfrm>
        </p:spPr>
        <p:txBody>
          <a:bodyPr>
            <a:normAutofit fontScale="92500" lnSpcReduction="10000"/>
          </a:bodyPr>
          <a:lstStyle/>
          <a:p>
            <a:pPr>
              <a:buNone/>
            </a:pPr>
            <a:r>
              <a:rPr lang="en-US" dirty="0" smtClean="0"/>
              <a:t>Any of several compounds of carbon, fluorine, chlorine, and hydrogen: </a:t>
            </a:r>
          </a:p>
          <a:p>
            <a:pPr>
              <a:buNone/>
            </a:pPr>
            <a:r>
              <a:rPr lang="en-US" dirty="0" smtClean="0"/>
              <a:t>Often used as refrigerants, foam-blowing agents, solvents, and as aerosol until scientists became concerned about the thinning of the ozone layer. </a:t>
            </a:r>
            <a:endParaRPr lang="en-US" dirty="0"/>
          </a:p>
        </p:txBody>
      </p:sp>
      <p:pic>
        <p:nvPicPr>
          <p:cNvPr id="47106" name="Picture 2" descr="http://www.dkimages.com/discover/previews/939/45021183.JPG"/>
          <p:cNvPicPr>
            <a:picLocks noChangeAspect="1" noChangeArrowheads="1"/>
          </p:cNvPicPr>
          <p:nvPr/>
        </p:nvPicPr>
        <p:blipFill>
          <a:blip r:embed="rId2" cstate="print"/>
          <a:srcRect/>
          <a:stretch>
            <a:fillRect/>
          </a:stretch>
        </p:blipFill>
        <p:spPr bwMode="auto">
          <a:xfrm>
            <a:off x="4343400" y="2590800"/>
            <a:ext cx="4524375" cy="371475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1">
      <a:dk1>
        <a:srgbClr val="006600"/>
      </a:dk1>
      <a:lt1>
        <a:sysClr val="window" lastClr="FFFFFF"/>
      </a:lt1>
      <a:dk2>
        <a:srgbClr val="444D26"/>
      </a:dk2>
      <a:lt2>
        <a:srgbClr val="FEFAC9"/>
      </a:lt2>
      <a:accent1>
        <a:srgbClr val="A5B592"/>
      </a:accent1>
      <a:accent2>
        <a:srgbClr val="92D050"/>
      </a:accent2>
      <a:accent3>
        <a:srgbClr val="3DC327"/>
      </a:accent3>
      <a:accent4>
        <a:srgbClr val="D092A7"/>
      </a:accent4>
      <a:accent5>
        <a:srgbClr val="9C85C0"/>
      </a:accent5>
      <a:accent6>
        <a:srgbClr val="809EC2"/>
      </a:accent6>
      <a:hlink>
        <a:srgbClr val="8E58B6"/>
      </a:hlink>
      <a:folHlink>
        <a:srgbClr val="7F6F6F"/>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2755</TotalTime>
  <Words>805</Words>
  <Application>Microsoft Office PowerPoint</Application>
  <PresentationFormat>On-screen Show (4:3)</PresentationFormat>
  <Paragraphs>97</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Urban</vt:lpstr>
      <vt:lpstr>Environmental Science</vt:lpstr>
      <vt:lpstr>Air Pollution</vt:lpstr>
      <vt:lpstr>Acid Precipitation</vt:lpstr>
      <vt:lpstr>Air Quality</vt:lpstr>
      <vt:lpstr>Atmosphere</vt:lpstr>
      <vt:lpstr>Benefit</vt:lpstr>
      <vt:lpstr>Biomass</vt:lpstr>
      <vt:lpstr>Carbon Cycle</vt:lpstr>
      <vt:lpstr>CFC - Chloroflorocarbon</vt:lpstr>
      <vt:lpstr>CO2 – Carbon Dioxide</vt:lpstr>
      <vt:lpstr>Coal</vt:lpstr>
      <vt:lpstr>Conservation</vt:lpstr>
      <vt:lpstr>Deforestation</vt:lpstr>
      <vt:lpstr>Emissions</vt:lpstr>
      <vt:lpstr>Energy Conservation</vt:lpstr>
      <vt:lpstr>Fossil Fuel</vt:lpstr>
      <vt:lpstr>Geothermal Energy</vt:lpstr>
      <vt:lpstr>Global Warming</vt:lpstr>
      <vt:lpstr>Greenhouse Effect</vt:lpstr>
      <vt:lpstr>Greenhouse Gases</vt:lpstr>
      <vt:lpstr>Habitat Restoration</vt:lpstr>
      <vt:lpstr>Hydroelectric Energy</vt:lpstr>
      <vt:lpstr>Natural Gas</vt:lpstr>
      <vt:lpstr>Natural Hazard</vt:lpstr>
      <vt:lpstr>Natural Resource</vt:lpstr>
      <vt:lpstr>Nonrenewable resources</vt:lpstr>
      <vt:lpstr>Nuclear Energy</vt:lpstr>
      <vt:lpstr>Overpopulation</vt:lpstr>
      <vt:lpstr>Ozone</vt:lpstr>
      <vt:lpstr>Pesticides</vt:lpstr>
      <vt:lpstr>Petroleum</vt:lpstr>
      <vt:lpstr>Pollution</vt:lpstr>
      <vt:lpstr>Recycling</vt:lpstr>
      <vt:lpstr>Reforestation</vt:lpstr>
      <vt:lpstr>Renewable Resources</vt:lpstr>
      <vt:lpstr>Risk</vt:lpstr>
      <vt:lpstr>Runoff</vt:lpstr>
      <vt:lpstr>Smog</vt:lpstr>
      <vt:lpstr>Soil Erosion</vt:lpstr>
      <vt:lpstr>Solar Energy</vt:lpstr>
      <vt:lpstr>Urban Sprawl</vt:lpstr>
      <vt:lpstr>Water Quality</vt:lpstr>
      <vt:lpstr>Wind Energy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Science</dc:title>
  <dc:creator>Christen</dc:creator>
  <cp:lastModifiedBy>engelking_christen</cp:lastModifiedBy>
  <cp:revision>69</cp:revision>
  <dcterms:created xsi:type="dcterms:W3CDTF">2010-03-09T00:27:51Z</dcterms:created>
  <dcterms:modified xsi:type="dcterms:W3CDTF">2012-03-17T20:24:57Z</dcterms:modified>
</cp:coreProperties>
</file>